
<file path=[Content_Types].xml><?xml version="1.0" encoding="utf-8"?>
<Types xmlns="http://schemas.openxmlformats.org/package/2006/content-types">
  <Override PartName="/ppt/charts/chart1.xml" ContentType="application/vnd.openxmlformats-officedocument.drawingml.char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drawings/drawing1.xml" ContentType="application/vnd.openxmlformats-officedocument.drawingml.chartshapes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Default Extension="pict" ContentType="image/pict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sldIdLst>
    <p:sldId id="256" r:id="rId2"/>
    <p:sldId id="310" r:id="rId3"/>
    <p:sldId id="326" r:id="rId4"/>
    <p:sldId id="311" r:id="rId5"/>
    <p:sldId id="312" r:id="rId6"/>
    <p:sldId id="313" r:id="rId7"/>
    <p:sldId id="314" r:id="rId8"/>
    <p:sldId id="306" r:id="rId9"/>
    <p:sldId id="327" r:id="rId10"/>
    <p:sldId id="329" r:id="rId11"/>
    <p:sldId id="320" r:id="rId12"/>
    <p:sldId id="330" r:id="rId13"/>
    <p:sldId id="319" r:id="rId14"/>
    <p:sldId id="321" r:id="rId15"/>
    <p:sldId id="325" r:id="rId16"/>
    <p:sldId id="33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08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>
        <c:manualLayout>
          <c:layoutTarget val="inner"/>
          <c:xMode val="edge"/>
          <c:yMode val="edge"/>
          <c:x val="0.0650437445319335"/>
          <c:y val="0.0427996500437445"/>
          <c:w val="0.8217904827114"/>
          <c:h val="0.80183841150291"/>
        </c:manualLayout>
      </c:layout>
      <c:scatterChart>
        <c:scatterStyle val="smoothMarker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Sheet1!$B$93:$B$98</c:f>
              <c:numCache>
                <c:formatCode>General</c:formatCode>
                <c:ptCount val="6"/>
                <c:pt idx="0">
                  <c:v>96.0</c:v>
                </c:pt>
                <c:pt idx="1">
                  <c:v>768.0</c:v>
                </c:pt>
                <c:pt idx="2">
                  <c:v>6144.0</c:v>
                </c:pt>
                <c:pt idx="3">
                  <c:v>20736.0</c:v>
                </c:pt>
                <c:pt idx="4">
                  <c:v>82944.0</c:v>
                </c:pt>
                <c:pt idx="5">
                  <c:v>224112.0</c:v>
                </c:pt>
              </c:numCache>
            </c:numRef>
          </c:xVal>
          <c:yVal>
            <c:numRef>
              <c:f>Sheet1!$C$93:$C$98</c:f>
              <c:numCache>
                <c:formatCode>General</c:formatCode>
                <c:ptCount val="6"/>
                <c:pt idx="0">
                  <c:v>0.15</c:v>
                </c:pt>
                <c:pt idx="1">
                  <c:v>1.161030502815235</c:v>
                </c:pt>
                <c:pt idx="2">
                  <c:v>9.201263810939718</c:v>
                </c:pt>
                <c:pt idx="3">
                  <c:v>31.03350978227649</c:v>
                </c:pt>
                <c:pt idx="4">
                  <c:v>120.5873522968458</c:v>
                </c:pt>
                <c:pt idx="5">
                  <c:v>298.6711914840712</c:v>
                </c:pt>
              </c:numCache>
            </c:numRef>
          </c:yVal>
          <c:smooth val="1"/>
        </c:ser>
        <c:ser>
          <c:idx val="1"/>
          <c:order val="1"/>
          <c:spPr>
            <a:ln w="3175" cmpd="sng"/>
          </c:spPr>
          <c:marker>
            <c:spPr>
              <a:noFill/>
              <a:ln>
                <a:noFill/>
              </a:ln>
            </c:spPr>
          </c:marker>
          <c:dPt>
            <c:idx val="5"/>
            <c:marker>
              <c:symbol val="none"/>
            </c:marker>
          </c:dPt>
          <c:xVal>
            <c:numRef>
              <c:f>Sheet1!$B$93:$B$98</c:f>
              <c:numCache>
                <c:formatCode>General</c:formatCode>
                <c:ptCount val="6"/>
                <c:pt idx="0">
                  <c:v>96.0</c:v>
                </c:pt>
                <c:pt idx="1">
                  <c:v>768.0</c:v>
                </c:pt>
                <c:pt idx="2">
                  <c:v>6144.0</c:v>
                </c:pt>
                <c:pt idx="3">
                  <c:v>20736.0</c:v>
                </c:pt>
                <c:pt idx="4">
                  <c:v>82944.0</c:v>
                </c:pt>
                <c:pt idx="5">
                  <c:v>224112.0</c:v>
                </c:pt>
              </c:numCache>
            </c:numRef>
          </c:xVal>
          <c:yVal>
            <c:numRef>
              <c:f>Sheet1!$I$93:$I$98</c:f>
              <c:numCache>
                <c:formatCode>General</c:formatCode>
                <c:ptCount val="6"/>
                <c:pt idx="0">
                  <c:v>0.145128812851904</c:v>
                </c:pt>
                <c:pt idx="1">
                  <c:v>1.161030502815235</c:v>
                </c:pt>
                <c:pt idx="2">
                  <c:v>9.288244022521861</c:v>
                </c:pt>
                <c:pt idx="3">
                  <c:v>31.34782622166484</c:v>
                </c:pt>
                <c:pt idx="4">
                  <c:v>125.3913048866593</c:v>
                </c:pt>
                <c:pt idx="5">
                  <c:v>338.8032421966508</c:v>
                </c:pt>
              </c:numCache>
            </c:numRef>
          </c:yVal>
          <c:smooth val="1"/>
        </c:ser>
        <c:axId val="203014616"/>
        <c:axId val="361893816"/>
      </c:scatterChart>
      <c:valAx>
        <c:axId val="203014616"/>
        <c:scaling>
          <c:logBase val="10.0"/>
          <c:orientation val="minMax"/>
          <c:max val="224112.0"/>
          <c:min val="96.0"/>
        </c:scaling>
        <c:delete val="1"/>
        <c:axPos val="b"/>
        <c:minorGridlines>
          <c:spPr>
            <a:ln w="3175" cmpd="sng">
              <a:prstDash val="sysDot"/>
            </a:ln>
          </c:spPr>
        </c:min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200" dirty="0"/>
                  <a:t># Cores</a:t>
                </a:r>
              </a:p>
            </c:rich>
          </c:tx>
          <c:layout>
            <c:manualLayout>
              <c:xMode val="edge"/>
              <c:yMode val="edge"/>
              <c:x val="0.483887156899889"/>
              <c:y val="0.921753306322147"/>
            </c:manualLayout>
          </c:layout>
        </c:title>
        <c:numFmt formatCode="#,\K" sourceLinked="0"/>
        <c:tickLblPos val="none"/>
        <c:crossAx val="361893816"/>
        <c:crossesAt val="0.01"/>
        <c:crossBetween val="midCat"/>
      </c:valAx>
      <c:valAx>
        <c:axId val="361893816"/>
        <c:scaling>
          <c:logBase val="10.0"/>
          <c:orientation val="minMax"/>
          <c:max val="300.0"/>
          <c:min val="0.15"/>
        </c:scaling>
        <c:axPos val="l"/>
        <c:minorGridlines>
          <c:spPr>
            <a:ln w="3175" cmpd="sng">
              <a:prstDash val="sysDot"/>
            </a:ln>
          </c:spPr>
        </c:min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/>
                  <a:t>Performance</a:t>
                </a:r>
                <a:r>
                  <a:rPr lang="en-US" sz="1200" baseline="0" dirty="0"/>
                  <a:t> (</a:t>
                </a:r>
                <a:r>
                  <a:rPr lang="en-US" sz="1200" baseline="0" dirty="0" err="1" smtClean="0"/>
                  <a:t>T</a:t>
                </a:r>
                <a:r>
                  <a:rPr lang="en-US" sz="1200" dirty="0" err="1" smtClean="0"/>
                  <a:t>eraFlop</a:t>
                </a:r>
                <a:r>
                  <a:rPr lang="en-US" sz="1200" dirty="0" err="1"/>
                  <a:t>/s</a:t>
                </a:r>
                <a:r>
                  <a:rPr lang="en-US" sz="12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"/>
              <c:y val="0.202884295713036"/>
            </c:manualLayout>
          </c:layout>
        </c:title>
        <c:numFmt formatCode="General" sourceLinked="1"/>
        <c:tickLblPos val="nextTo"/>
        <c:spPr>
          <a:ln w="9525" cmpd="sng"/>
        </c:spPr>
        <c:crossAx val="203014616"/>
        <c:crosses val="autoZero"/>
        <c:crossBetween val="midCat"/>
      </c:valAx>
      <c:spPr>
        <a:ln w="3175" cmpd="sng">
          <a:solidFill>
            <a:schemeClr val="tx1"/>
          </a:solidFill>
          <a:prstDash val="sysDot"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c:spPr>
    </c:plotArea>
    <c:plotVisOnly val="1"/>
  </c:chart>
  <c:spPr>
    <a:ln w="9525" cmpd="sng">
      <a:noFill/>
    </a:ln>
  </c:spPr>
  <c:txPr>
    <a:bodyPr/>
    <a:lstStyle/>
    <a:p>
      <a:pPr>
        <a:defRPr sz="1000"/>
      </a:pPr>
      <a:endParaRPr lang="en-US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ict"/><Relationship Id="rId4" Type="http://schemas.openxmlformats.org/officeDocument/2006/relationships/image" Target="../media/image8.pict"/><Relationship Id="rId1" Type="http://schemas.openxmlformats.org/officeDocument/2006/relationships/image" Target="../media/image5.pict"/><Relationship Id="rId2" Type="http://schemas.openxmlformats.org/officeDocument/2006/relationships/image" Target="../media/image6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ict"/><Relationship Id="rId4" Type="http://schemas.openxmlformats.org/officeDocument/2006/relationships/image" Target="../media/image8.pict"/><Relationship Id="rId1" Type="http://schemas.openxmlformats.org/officeDocument/2006/relationships/image" Target="../media/image5.pict"/><Relationship Id="rId2" Type="http://schemas.openxmlformats.org/officeDocument/2006/relationships/image" Target="../media/image6.pict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0.07692</cdr:x>
      <cdr:y>0.86667</cdr:y>
    </cdr:from>
    <cdr:to>
      <cdr:x>0.95059</cdr:x>
      <cdr:y>0.94306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9600" y="3962400"/>
          <a:ext cx="6923660" cy="349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                                1,000                               10,000                          100,000    224,112</a:t>
          </a:r>
          <a:endParaRPr lang="en-US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B113-6923-7049-B4DF-B9C973DD5BF1}" type="datetimeFigureOut">
              <a:rPr lang="en-US" smtClean="0"/>
              <a:pPr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C9A9-7C00-9D4A-A7F0-14872B549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B113-6923-7049-B4DF-B9C973DD5BF1}" type="datetimeFigureOut">
              <a:rPr lang="en-US" smtClean="0"/>
              <a:pPr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C9A9-7C00-9D4A-A7F0-14872B549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B113-6923-7049-B4DF-B9C973DD5BF1}" type="datetimeFigureOut">
              <a:rPr lang="en-US" smtClean="0"/>
              <a:pPr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C9A9-7C00-9D4A-A7F0-14872B549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B113-6923-7049-B4DF-B9C973DD5BF1}" type="datetimeFigureOut">
              <a:rPr lang="en-US" smtClean="0"/>
              <a:pPr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C9A9-7C00-9D4A-A7F0-14872B549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B113-6923-7049-B4DF-B9C973DD5BF1}" type="datetimeFigureOut">
              <a:rPr lang="en-US" smtClean="0"/>
              <a:pPr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C9A9-7C00-9D4A-A7F0-14872B549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B113-6923-7049-B4DF-B9C973DD5BF1}" type="datetimeFigureOut">
              <a:rPr lang="en-US" smtClean="0"/>
              <a:pPr/>
              <a:t>7/21/14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C9A9-7C00-9D4A-A7F0-14872B549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B113-6923-7049-B4DF-B9C973DD5BF1}" type="datetimeFigureOut">
              <a:rPr lang="en-US" smtClean="0"/>
              <a:pPr/>
              <a:t>7/21/14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C9A9-7C00-9D4A-A7F0-14872B549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B113-6923-7049-B4DF-B9C973DD5BF1}" type="datetimeFigureOut">
              <a:rPr lang="en-US" smtClean="0"/>
              <a:pPr/>
              <a:t>7/21/14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C9A9-7C00-9D4A-A7F0-14872B549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B113-6923-7049-B4DF-B9C973DD5BF1}" type="datetimeFigureOut">
              <a:rPr lang="en-US" smtClean="0"/>
              <a:pPr/>
              <a:t>7/21/14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C9A9-7C00-9D4A-A7F0-14872B549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B113-6923-7049-B4DF-B9C973DD5BF1}" type="datetimeFigureOut">
              <a:rPr lang="en-US" smtClean="0"/>
              <a:pPr/>
              <a:t>7/21/14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C9A9-7C00-9D4A-A7F0-14872B549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B113-6923-7049-B4DF-B9C973DD5BF1}" type="datetimeFigureOut">
              <a:rPr lang="en-US" smtClean="0"/>
              <a:pPr/>
              <a:t>7/21/14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C9A9-7C00-9D4A-A7F0-14872B549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EB113-6923-7049-B4DF-B9C973DD5BF1}" type="datetimeFigureOut">
              <a:rPr lang="en-US" smtClean="0"/>
              <a:pPr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8C9A9-7C00-9D4A-A7F0-14872B549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d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1" Type="http://schemas.openxmlformats.org/officeDocument/2006/relationships/video" Target="file://localhost/Users/kbolsen/Meetings/NCEE14/so_vis+pl2.avi" TargetMode="Externa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9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df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26.pdf"/><Relationship Id="rId7" Type="http://schemas.openxmlformats.org/officeDocument/2006/relationships/image" Target="../media/image27.png"/><Relationship Id="rId8" Type="http://schemas.openxmlformats.org/officeDocument/2006/relationships/image" Target="../media/image28.pdf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oleObject" Target="???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0.pdf"/><Relationship Id="rId10" Type="http://schemas.openxmlformats.org/officeDocument/2006/relationships/image" Target="../media/image11.png"/><Relationship Id="rId9" Type="http://schemas.openxmlformats.org/officeDocument/2006/relationships/image" Target="../media/image14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kbolsen/Meetings/NCEE14/hh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568" y="212125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 To Engineering Uses Of Physics-Based Ground Motion Simulations: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Current Directions </a:t>
            </a:r>
            <a:r>
              <a:rPr lang="en-US" i="1" dirty="0"/>
              <a:t>in</a:t>
            </a:r>
            <a:r>
              <a:rPr lang="en-US" i="1" dirty="0" smtClean="0"/>
              <a:t> </a:t>
            </a:r>
            <a:r>
              <a:rPr lang="en-US" i="1" dirty="0"/>
              <a:t>G</a:t>
            </a:r>
            <a:r>
              <a:rPr lang="en-US" i="1" dirty="0" smtClean="0"/>
              <a:t>round Motion Simulation 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876" y="497553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Kim Olsen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San Diego Sate University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July 22 2014, NCEE Anchorage, AK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7034368" cy="847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58123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Bold" pitchFamily="-104" charset="0"/>
                <a:ea typeface="Arial Bold" pitchFamily="-104" charset="0"/>
                <a:cs typeface="Arial Bold" pitchFamily="-104" charset="0"/>
                <a:sym typeface="Arial Bold" pitchFamily="-104" charset="0"/>
              </a:rPr>
              <a:t>Implementation of Damage </a:t>
            </a:r>
            <a:r>
              <a:rPr lang="en-US" sz="3200" dirty="0" err="1" smtClean="0">
                <a:latin typeface="Arial Bold" pitchFamily="-104" charset="0"/>
                <a:ea typeface="Arial Bold" pitchFamily="-104" charset="0"/>
                <a:cs typeface="Arial Bold" pitchFamily="-104" charset="0"/>
                <a:sym typeface="Arial Bold" pitchFamily="-104" charset="0"/>
              </a:rPr>
              <a:t>Rheology</a:t>
            </a:r>
            <a:r>
              <a:rPr lang="en-US" sz="3200" dirty="0" smtClean="0">
                <a:latin typeface="Arial Bold" pitchFamily="-104" charset="0"/>
                <a:ea typeface="Arial Bold" pitchFamily="-104" charset="0"/>
                <a:cs typeface="Arial Bold" pitchFamily="-104" charset="0"/>
                <a:sym typeface="Arial Bold" pitchFamily="-104" charset="0"/>
              </a:rPr>
              <a:t> in AWP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" y="3284100"/>
            <a:ext cx="7607300" cy="255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6154300"/>
            <a:ext cx="722630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Rectangle 10"/>
          <p:cNvSpPr>
            <a:spLocks/>
          </p:cNvSpPr>
          <p:nvPr/>
        </p:nvSpPr>
        <p:spPr bwMode="auto">
          <a:xfrm>
            <a:off x="406400" y="2230000"/>
            <a:ext cx="60706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dirty="0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Non-associative </a:t>
            </a:r>
            <a:r>
              <a:rPr lang="en-US" dirty="0" err="1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Drucker-Prager</a:t>
            </a:r>
            <a:r>
              <a:rPr lang="en-US" dirty="0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 plasticity with yielding in </a:t>
            </a:r>
            <a:r>
              <a:rPr lang="en-US" dirty="0" smtClean="0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shear</a:t>
            </a:r>
            <a:endParaRPr lang="en-US" dirty="0">
              <a:solidFill>
                <a:schemeClr val="tx1"/>
              </a:solidFill>
              <a:latin typeface="Times" pitchFamily="-104" charset="0"/>
              <a:ea typeface="Times" pitchFamily="-104" charset="0"/>
              <a:cs typeface="Times" pitchFamily="-104" charset="0"/>
              <a:sym typeface="Times" pitchFamily="-104" charset="0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4388" y="2230000"/>
            <a:ext cx="3414712" cy="2679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07291" y="1553882"/>
            <a:ext cx="3619711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Cohesion Models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Content Placeholder 5" descr="fig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63644" r="-63644"/>
              <a:stretch>
                <a:fillRect/>
              </a:stretch>
            </p:blipFill>
          </mc:Choice>
          <mc:Fallback>
            <p:blipFill>
              <a:blip r:embed="rId4"/>
              <a:srcRect l="-63644" r="-63644"/>
              <a:stretch>
                <a:fillRect/>
              </a:stretch>
            </p:blipFill>
          </mc:Fallback>
        </mc:AlternateContent>
        <p:spPr>
          <a:xfrm>
            <a:off x="-2722169" y="1070915"/>
            <a:ext cx="11154139" cy="57870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2909155"/>
            <a:ext cx="5868987" cy="3849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0" y="1113560"/>
            <a:ext cx="9144000" cy="6604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40639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itchFamily="-104" charset="0"/>
                <a:ea typeface="Arial Bold" pitchFamily="-104" charset="0"/>
                <a:cs typeface="Arial Bold" pitchFamily="-104" charset="0"/>
                <a:sym typeface="Arial Bold" pitchFamily="-104" charset="0"/>
              </a:rPr>
              <a:t>ShakeOut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itchFamily="-104" charset="0"/>
                <a:ea typeface="Arial Bold" pitchFamily="-104" charset="0"/>
                <a:cs typeface="Arial Bold" pitchFamily="-104" charset="0"/>
                <a:sym typeface="Arial Bold" pitchFamily="-104" charset="0"/>
              </a:rPr>
              <a:t> </a:t>
            </a:r>
            <a:r>
              <a:rPr lang="en-US" sz="4400" dirty="0" smtClean="0">
                <a:latin typeface="Arial Bold" pitchFamily="-104" charset="0"/>
                <a:ea typeface="Arial Bold" pitchFamily="-104" charset="0"/>
                <a:cs typeface="Arial Bold" pitchFamily="-104" charset="0"/>
                <a:sym typeface="Arial Bold" pitchFamily="-104" charset="0"/>
              </a:rPr>
              <a:t>Scenario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old" pitchFamily="-104" charset="0"/>
              <a:ea typeface="+mj-ea"/>
              <a:cs typeface="+mj-cs"/>
              <a:sym typeface="Arial Bold" pitchFamily="-104" charset="0"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355600" y="1939050"/>
            <a:ext cx="8684428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230188" indent="-190500">
              <a:buClr>
                <a:srgbClr val="558ED4"/>
              </a:buClr>
              <a:buSzPct val="125000"/>
              <a:buFont typeface="Times" pitchFamily="-10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Based on kinematic source </a:t>
            </a:r>
            <a:r>
              <a:rPr lang="en-US" dirty="0" smtClean="0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description for the M7.8 </a:t>
            </a:r>
            <a:r>
              <a:rPr lang="en-US" dirty="0" err="1" smtClean="0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ShakeOut</a:t>
            </a:r>
            <a:r>
              <a:rPr lang="en-US" dirty="0" smtClean="0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 scenario (</a:t>
            </a:r>
            <a:r>
              <a:rPr lang="en-US" dirty="0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Graves et al., 2008)</a:t>
            </a:r>
            <a:endParaRPr lang="en-US" dirty="0" smtClean="0">
              <a:solidFill>
                <a:schemeClr val="tx1"/>
              </a:solidFill>
              <a:latin typeface="Times" pitchFamily="-104" charset="0"/>
              <a:ea typeface="Times" pitchFamily="-104" charset="0"/>
              <a:cs typeface="Times" pitchFamily="-104" charset="0"/>
              <a:sym typeface="Times" pitchFamily="-104" charset="0"/>
            </a:endParaRPr>
          </a:p>
          <a:p>
            <a:pPr marL="230188" indent="-190500">
              <a:buClr>
                <a:srgbClr val="558ED4"/>
              </a:buClr>
              <a:buSzPct val="125000"/>
              <a:buFont typeface="Times" pitchFamily="-104" charset="0"/>
              <a:buChar char="•"/>
            </a:pPr>
            <a:r>
              <a:rPr lang="en-US" dirty="0" err="1"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V</a:t>
            </a:r>
            <a:r>
              <a:rPr lang="en-US" dirty="0" err="1" smtClean="0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isco</a:t>
            </a:r>
            <a:r>
              <a:rPr lang="en-US" dirty="0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-elastic medium</a:t>
            </a:r>
          </a:p>
        </p:txBody>
      </p:sp>
      <p:sp>
        <p:nvSpPr>
          <p:cNvPr id="11" name="Oval 10"/>
          <p:cNvSpPr>
            <a:spLocks/>
          </p:cNvSpPr>
          <p:nvPr/>
        </p:nvSpPr>
        <p:spPr bwMode="auto">
          <a:xfrm>
            <a:off x="2247900" y="4862560"/>
            <a:ext cx="279400" cy="279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040" y="2463210"/>
            <a:ext cx="3949860" cy="296239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9723" y="65922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Visco</a:t>
            </a:r>
            <a:r>
              <a:rPr lang="en-US" sz="2800" dirty="0" smtClean="0"/>
              <a:t>-elastic Versus </a:t>
            </a:r>
            <a:r>
              <a:rPr lang="en-US" sz="2800" dirty="0" err="1" smtClean="0"/>
              <a:t>Visco</a:t>
            </a:r>
            <a:r>
              <a:rPr lang="en-US" sz="2800" dirty="0" smtClean="0"/>
              <a:t>-elastic-plastic </a:t>
            </a:r>
            <a:r>
              <a:rPr lang="en-US" sz="2800" dirty="0" err="1" smtClean="0"/>
              <a:t>ShakeOut</a:t>
            </a:r>
            <a:endParaRPr lang="en-US" sz="2800" dirty="0"/>
          </a:p>
        </p:txBody>
      </p:sp>
      <p:pic>
        <p:nvPicPr>
          <p:cNvPr id="13" name="so_vis+pl2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7485" y="1544042"/>
            <a:ext cx="8611420" cy="507275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9723" y="87567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Visco</a:t>
            </a:r>
            <a:r>
              <a:rPr lang="en-US" sz="2800" dirty="0" smtClean="0"/>
              <a:t>-elastic Versus </a:t>
            </a:r>
            <a:r>
              <a:rPr lang="en-US" sz="2800" dirty="0" err="1" smtClean="0"/>
              <a:t>Visco</a:t>
            </a:r>
            <a:r>
              <a:rPr lang="en-US" sz="2800" dirty="0" smtClean="0"/>
              <a:t>-elastic-plastic </a:t>
            </a:r>
            <a:r>
              <a:rPr lang="en-US" sz="2800" dirty="0" err="1" smtClean="0"/>
              <a:t>ShakeOut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2979" y="6974344"/>
            <a:ext cx="1833822" cy="334281"/>
          </a:xfrm>
          <a:noFill/>
        </p:spPr>
        <p:txBody>
          <a:bodyPr/>
          <a:lstStyle/>
          <a:p>
            <a:fld id="{A860393E-EDC2-6240-8EAC-7DE18ACCA6F1}" type="slidenum">
              <a:rPr lang="en-US" smtClean="0">
                <a:latin typeface="Arial" pitchFamily="-104" charset="0"/>
                <a:ea typeface="Arial" pitchFamily="-104" charset="0"/>
                <a:cs typeface="Arial" pitchFamily="-104" charset="0"/>
                <a:sym typeface="Arial" pitchFamily="-104" charset="0"/>
              </a:rPr>
              <a:pPr/>
              <a:t>14</a:t>
            </a:fld>
            <a:endParaRPr lang="en-US" smtClean="0">
              <a:latin typeface="Arial" pitchFamily="-104" charset="0"/>
              <a:ea typeface="Arial" pitchFamily="-104" charset="0"/>
              <a:cs typeface="Arial" pitchFamily="-104" charset="0"/>
              <a:sym typeface="Arial" pitchFamily="-10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5925" y="3905971"/>
            <a:ext cx="4348554" cy="2853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622" y="3906130"/>
            <a:ext cx="4220656" cy="27687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1284763" y="7111908"/>
            <a:ext cx="7859237" cy="1454"/>
          </a:xfrm>
          <a:prstGeom prst="line">
            <a:avLst/>
          </a:prstGeom>
          <a:noFill/>
          <a:ln w="12700">
            <a:solidFill>
              <a:srgbClr val="558ED5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8"/>
          <p:cNvSpPr>
            <a:spLocks/>
          </p:cNvSpPr>
          <p:nvPr/>
        </p:nvSpPr>
        <p:spPr bwMode="auto">
          <a:xfrm>
            <a:off x="2442840" y="7125338"/>
            <a:ext cx="5086673" cy="2674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09563" indent="-269875">
              <a:spcBef>
                <a:spcPts val="600"/>
              </a:spcBef>
              <a:tabLst>
                <a:tab pos="127000" algn="l"/>
                <a:tab pos="952500" algn="l"/>
              </a:tabLst>
            </a:pPr>
            <a:r>
              <a:rPr lang="en-US" sz="1000">
                <a:solidFill>
                  <a:schemeClr val="tx1"/>
                </a:solidFill>
                <a:ea typeface="Arial" pitchFamily="-104" charset="0"/>
                <a:cs typeface="Arial" pitchFamily="-104" charset="0"/>
              </a:rPr>
              <a:t>Annual Meeting of the Seismological Society of America, April 17-19 2013, Salt Lake City, UT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333787" y="7147389"/>
            <a:ext cx="132352" cy="1278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fld id="{C1FCC2FB-CA41-2B49-9C1D-B8870B0F7B69}" type="slidenum">
              <a:rPr lang="en-US" sz="1000">
                <a:solidFill>
                  <a:schemeClr val="tx1"/>
                </a:solidFill>
                <a:ea typeface="Arial" pitchFamily="-104" charset="0"/>
                <a:cs typeface="Arial" pitchFamily="-104" charset="0"/>
              </a:rPr>
              <a:pPr algn="ctr"/>
              <a:t>14</a:t>
            </a:fld>
            <a:endParaRPr lang="en-US" sz="1000">
              <a:solidFill>
                <a:schemeClr val="tx1"/>
              </a:solidFill>
              <a:ea typeface="Arial" pitchFamily="-104" charset="0"/>
              <a:cs typeface="Arial" pitchFamily="-104" charset="0"/>
            </a:endParaRPr>
          </a:p>
        </p:txBody>
      </p:sp>
      <p:sp>
        <p:nvSpPr>
          <p:cNvPr id="16" name="Rectangle 11"/>
          <p:cNvSpPr>
            <a:spLocks/>
          </p:cNvSpPr>
          <p:nvPr/>
        </p:nvSpPr>
        <p:spPr bwMode="auto">
          <a:xfrm>
            <a:off x="6429920" y="3548458"/>
            <a:ext cx="240150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dirty="0" err="1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Visco-elasto-plastic</a:t>
            </a:r>
            <a:endParaRPr lang="en-US" dirty="0">
              <a:solidFill>
                <a:schemeClr val="tx1"/>
              </a:solidFill>
              <a:latin typeface="Times" pitchFamily="-104" charset="0"/>
              <a:ea typeface="Times" pitchFamily="-104" charset="0"/>
              <a:cs typeface="Times" pitchFamily="-104" charset="0"/>
              <a:sym typeface="Times" pitchFamily="-104" charset="0"/>
            </a:endParaRPr>
          </a:p>
        </p:txBody>
      </p:sp>
      <p:sp>
        <p:nvSpPr>
          <p:cNvPr id="17" name="Rectangle 12"/>
          <p:cNvSpPr>
            <a:spLocks/>
          </p:cNvSpPr>
          <p:nvPr/>
        </p:nvSpPr>
        <p:spPr bwMode="auto">
          <a:xfrm>
            <a:off x="929696" y="3548458"/>
            <a:ext cx="1871027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dirty="0" err="1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Visco</a:t>
            </a:r>
            <a:r>
              <a:rPr lang="en-US" dirty="0">
                <a:solidFill>
                  <a:schemeClr val="tx1"/>
                </a:solidFill>
                <a:latin typeface="Times" pitchFamily="-104" charset="0"/>
                <a:ea typeface="Times" pitchFamily="-104" charset="0"/>
                <a:cs typeface="Times" pitchFamily="-104" charset="0"/>
                <a:sym typeface="Times" pitchFamily="-104" charset="0"/>
              </a:rPr>
              <a:t>-elastic</a:t>
            </a:r>
          </a:p>
        </p:txBody>
      </p:sp>
      <p:sp>
        <p:nvSpPr>
          <p:cNvPr id="18" name="Oval 13"/>
          <p:cNvSpPr>
            <a:spLocks/>
          </p:cNvSpPr>
          <p:nvPr/>
        </p:nvSpPr>
        <p:spPr bwMode="auto">
          <a:xfrm>
            <a:off x="1471764" y="5297428"/>
            <a:ext cx="240143" cy="255798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14"/>
          <p:cNvSpPr>
            <a:spLocks/>
          </p:cNvSpPr>
          <p:nvPr/>
        </p:nvSpPr>
        <p:spPr bwMode="auto">
          <a:xfrm>
            <a:off x="6031064" y="5343898"/>
            <a:ext cx="240143" cy="255798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6500" y="1948607"/>
            <a:ext cx="3690167" cy="2767262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07" y="866268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854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On-going efforts (SCEC) to bring physics-based 3D simulations to 10 Hz+</a:t>
            </a:r>
          </a:p>
          <a:p>
            <a:r>
              <a:rPr lang="en-US" dirty="0" smtClean="0"/>
              <a:t>Large-scale 3D variations inherent in </a:t>
            </a:r>
            <a:r>
              <a:rPr lang="en-US" dirty="0" err="1" smtClean="0"/>
              <a:t>CVMs</a:t>
            </a:r>
            <a:r>
              <a:rPr lang="en-US" dirty="0" smtClean="0"/>
              <a:t> (tomography, etc), small-scale heterogeneities from statistical models</a:t>
            </a:r>
            <a:endParaRPr lang="en-US" dirty="0" smtClean="0"/>
          </a:p>
          <a:p>
            <a:r>
              <a:rPr lang="en-US" dirty="0" smtClean="0"/>
              <a:t>Near</a:t>
            </a:r>
            <a:r>
              <a:rPr lang="en-US" dirty="0" smtClean="0"/>
              <a:t>-fault</a:t>
            </a:r>
            <a:r>
              <a:rPr lang="en-US" dirty="0" smtClean="0"/>
              <a:t> nonlinear </a:t>
            </a:r>
            <a:r>
              <a:rPr lang="en-US" dirty="0" smtClean="0"/>
              <a:t>effects can significantly affect ground motions, including long-period far-field </a:t>
            </a:r>
            <a:r>
              <a:rPr lang="en-US" dirty="0" smtClean="0"/>
              <a:t>sites (including long periods)</a:t>
            </a:r>
          </a:p>
          <a:p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58123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Short-period Comparison to </a:t>
            </a:r>
            <a:r>
              <a:rPr lang="en-US" sz="4000" dirty="0" err="1" smtClean="0"/>
              <a:t>GMPEs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  <p:pic>
        <p:nvPicPr>
          <p:cNvPr id="7" name="Content Placeholder 3" descr="Pages from agu_2013_withers-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-27241" r="-27241"/>
              <a:stretch>
                <a:fillRect/>
              </a:stretch>
            </p:blipFill>
          </mc:Choice>
          <mc:Fallback>
            <p:blipFill>
              <a:blip r:embed="rId4"/>
              <a:srcRect l="-27241" r="-27241"/>
              <a:stretch>
                <a:fillRect/>
              </a:stretch>
            </p:blipFill>
          </mc:Fallback>
        </mc:AlternateContent>
        <p:spPr>
          <a:xfrm>
            <a:off x="-1347495" y="1829153"/>
            <a:ext cx="9143999" cy="5028847"/>
          </a:xfrm>
          <a:prstGeom prst="rect">
            <a:avLst/>
          </a:prstGeom>
        </p:spPr>
      </p:pic>
      <p:pic>
        <p:nvPicPr>
          <p:cNvPr id="9" name="Picture 8" descr="model_3D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127" y="4284222"/>
            <a:ext cx="2640502" cy="110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20253" y="2101123"/>
            <a:ext cx="2237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M7.2 Strike-slip</a:t>
            </a:r>
            <a:endParaRPr lang="en-US" sz="2400" dirty="0"/>
          </a:p>
        </p:txBody>
      </p:sp>
      <p:pic>
        <p:nvPicPr>
          <p:cNvPr id="11" name="Picture 10" descr="Pages from ncee14_Olse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420253" y="5390066"/>
            <a:ext cx="2435376" cy="1111802"/>
          </a:xfrm>
          <a:prstGeom prst="rect">
            <a:avLst/>
          </a:prstGeom>
        </p:spPr>
      </p:pic>
      <p:pic>
        <p:nvPicPr>
          <p:cNvPr id="12" name="Picture 11" descr="model_fit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451609" y="2723457"/>
            <a:ext cx="2019070" cy="145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5954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424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Structural engineers need 10Hz+ ground motion time histories for design purposes</a:t>
            </a:r>
          </a:p>
          <a:p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Current procedures for synthetic broadband time history generation usually combine low-frequency (≤1Hz) physics-based and high-frequency stochastic components</a:t>
            </a:r>
          </a:p>
          <a:p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Fully 3D physics-based broadband time histories are desirable, but computationally expensive</a:t>
            </a:r>
          </a:p>
          <a:p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  <p:graphicFrame>
        <p:nvGraphicFramePr>
          <p:cNvPr id="7" name="Chart 6"/>
          <p:cNvGraphicFramePr/>
          <p:nvPr/>
        </p:nvGraphicFramePr>
        <p:xfrm>
          <a:off x="650597" y="2175630"/>
          <a:ext cx="7924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69597" y="1185030"/>
            <a:ext cx="8417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ＭＳ Ｐゴシック" pitchFamily="-105" charset="-128"/>
                <a:cs typeface="ＭＳ Ｐゴシック" pitchFamily="-105" charset="-128"/>
              </a:rPr>
              <a:t>Computational Resources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05" charset="-128"/>
                <a:cs typeface="ＭＳ Ｐゴシック" pitchFamily="-105" charset="-128"/>
              </a:rPr>
            </a:b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374997" y="2785230"/>
            <a:ext cx="1182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Ideal scaling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622397" y="5376030"/>
            <a:ext cx="30734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Problem Size: 224</a:t>
            </a:r>
            <a:r>
              <a:rPr lang="en-US" sz="1200" baseline="30000" dirty="0"/>
              <a:t>3</a:t>
            </a:r>
            <a:r>
              <a:rPr lang="en-US" sz="1200" dirty="0"/>
              <a:t> grid elements per core</a:t>
            </a:r>
            <a:r>
              <a:rPr lang="en-US" sz="1200" baseline="30000" dirty="0"/>
              <a:t>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678020" y="2381740"/>
            <a:ext cx="1012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90%</a:t>
            </a:r>
          </a:p>
          <a:p>
            <a:r>
              <a:rPr lang="en-US" b="1" dirty="0">
                <a:solidFill>
                  <a:srgbClr val="FF0000"/>
                </a:solidFill>
              </a:rPr>
              <a:t>efficiency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6397" y="244233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802190" y="2527907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379" y="14132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ea typeface="ＭＳ Ｐゴシック" pitchFamily="-105" charset="-128"/>
                <a:cs typeface="ＭＳ Ｐゴシック" pitchFamily="-105" charset="-128"/>
              </a:rPr>
              <a:t>Some Features Required in Physics-based Broadband Simulation:</a:t>
            </a:r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9863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Source and media complexity on the order of 10-100s of meters!</a:t>
            </a:r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pPr>
              <a:buNone/>
            </a:pPr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Nonlinear/plastic soil effects</a:t>
            </a:r>
          </a:p>
          <a:p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pPr>
              <a:buNone/>
            </a:pPr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5812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Source Complexity: Self-similar Geometrical Heterogeneities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  <p:pic>
        <p:nvPicPr>
          <p:cNvPr id="6" name="Picture 5" descr="model_3D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649" y="2340270"/>
            <a:ext cx="6081851" cy="254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Dunham_rough.png"/>
          <p:cNvPicPr>
            <a:picLocks noChangeAspect="1"/>
          </p:cNvPicPr>
          <p:nvPr/>
        </p:nvPicPr>
        <p:blipFill>
          <a:blip r:embed="rId4"/>
          <a:srcRect l="18019" t="40919" r="17274" b="32414"/>
          <a:stretch>
            <a:fillRect/>
          </a:stretch>
        </p:blipFill>
        <p:spPr bwMode="auto">
          <a:xfrm>
            <a:off x="4114801" y="4670903"/>
            <a:ext cx="50292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61388" y="3580504"/>
            <a:ext cx="209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 and Shi,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6640" y="1015842"/>
            <a:ext cx="4685034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Media Complexity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1000" y="951996"/>
            <a:ext cx="3733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105" charset="-128"/>
              <a:cs typeface="ＭＳ Ｐゴシック" pitchFamily="-105" charset="-128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4240750" y="1015842"/>
          <a:ext cx="4674650" cy="1904487"/>
        </p:xfrm>
        <a:graphic>
          <a:graphicData uri="http://schemas.openxmlformats.org/presentationml/2006/ole">
            <p:oleObj spid="_x0000_s104450" name="Document" r:id="rId4" imgW="4800600" imgH="1955800" progId="Word.Document.12">
              <p:link updateAutomatic="1"/>
            </p:oleObj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4267200" y="2888010"/>
          <a:ext cx="4699000" cy="2006600"/>
        </p:xfrm>
        <a:graphic>
          <a:graphicData uri="http://schemas.openxmlformats.org/presentationml/2006/ole">
            <p:oleObj spid="_x0000_s104451" name="Document" r:id="rId4" imgW="4699000" imgH="2006600" progId="Word.Document.12">
              <p:link updateAutomatic="1"/>
            </p:oleObj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4191000" y="4869210"/>
          <a:ext cx="4800600" cy="1955800"/>
        </p:xfrm>
        <a:graphic>
          <a:graphicData uri="http://schemas.openxmlformats.org/presentationml/2006/ole">
            <p:oleObj spid="_x0000_s104452" name="Document" r:id="rId4" imgW="4800600" imgH="1955800" progId="Word.Document.12">
              <p:link updateAutomatic="1"/>
            </p:oleObj>
          </a:graphicData>
        </a:graphic>
      </p:graphicFrame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381000" y="2215753"/>
            <a:ext cx="36576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latin typeface="Arial" pitchFamily="-105" charset="0"/>
              </a:rPr>
              <a:t>In 3D, a fractal distribution has a high wave-number decay of the power spectrum </a:t>
            </a:r>
            <a:r>
              <a:rPr lang="en-US" sz="2300" dirty="0" err="1">
                <a:latin typeface="Arial" pitchFamily="-105" charset="0"/>
              </a:rPr>
              <a:t>P(k</a:t>
            </a:r>
            <a:r>
              <a:rPr lang="en-US" sz="2300" dirty="0">
                <a:latin typeface="Arial" pitchFamily="-105" charset="0"/>
              </a:rPr>
              <a:t>) as:</a:t>
            </a:r>
          </a:p>
          <a:p>
            <a:endParaRPr lang="en-US" sz="2300" dirty="0">
              <a:latin typeface="Arial" pitchFamily="-105" charset="0"/>
            </a:endParaRPr>
          </a:p>
          <a:p>
            <a:endParaRPr lang="en-US" sz="2300" dirty="0">
              <a:latin typeface="Arial" pitchFamily="-105" charset="0"/>
            </a:endParaRPr>
          </a:p>
          <a:p>
            <a:r>
              <a:rPr lang="en-US" sz="2300" dirty="0">
                <a:latin typeface="Arial" pitchFamily="-105" charset="0"/>
              </a:rPr>
              <a:t>             </a:t>
            </a:r>
          </a:p>
          <a:p>
            <a:r>
              <a:rPr lang="en-US" sz="2300" dirty="0">
                <a:latin typeface="Arial" pitchFamily="-105" charset="0"/>
              </a:rPr>
              <a:t>where </a:t>
            </a:r>
            <a:r>
              <a:rPr lang="en-US" sz="2300" i="1" dirty="0">
                <a:latin typeface="Arial" pitchFamily="-105" charset="0"/>
              </a:rPr>
              <a:t>H</a:t>
            </a:r>
            <a:r>
              <a:rPr lang="en-US" sz="2300" dirty="0">
                <a:latin typeface="Arial" pitchFamily="-105" charset="0"/>
              </a:rPr>
              <a:t> is the Hurst number, </a:t>
            </a:r>
            <a:r>
              <a:rPr lang="en-US" sz="2300" i="1" dirty="0" err="1">
                <a:latin typeface="Arial" pitchFamily="-105" charset="0"/>
              </a:rPr>
              <a:t>k</a:t>
            </a:r>
            <a:r>
              <a:rPr lang="en-US" sz="2300" i="1" baseline="-25000" dirty="0" err="1">
                <a:latin typeface="Arial" pitchFamily="-105" charset="0"/>
              </a:rPr>
              <a:t>corner</a:t>
            </a:r>
            <a:r>
              <a:rPr lang="en-US" sz="2300" dirty="0">
                <a:latin typeface="Arial" pitchFamily="-105" charset="0"/>
              </a:rPr>
              <a:t> is a wave number below which the spectrum is approximately constant</a:t>
            </a:r>
          </a:p>
        </p:txBody>
      </p:sp>
      <p:graphicFrame>
        <p:nvGraphicFramePr>
          <p:cNvPr id="13" name="Object 5"/>
          <p:cNvGraphicFramePr>
            <a:graphicFrameLocks noChangeAspect="1"/>
          </p:cNvGraphicFramePr>
          <p:nvPr/>
        </p:nvGraphicFramePr>
        <p:xfrm>
          <a:off x="566272" y="3834114"/>
          <a:ext cx="2700338" cy="671513"/>
        </p:xfrm>
        <a:graphic>
          <a:graphicData uri="http://schemas.openxmlformats.org/presentationml/2006/ole">
            <p:oleObj spid="_x0000_s104453" name="Document" r:id="rId4" imgW="1993900" imgH="4953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1000" y="951996"/>
            <a:ext cx="3733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7242" y="1019405"/>
            <a:ext cx="89867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67" noProof="0" dirty="0" smtClean="0">
                <a:latin typeface="+mj-lt"/>
                <a:ea typeface="+mj-ea"/>
                <a:cs typeface="+mj-cs"/>
              </a:rPr>
              <a:t>Constraining the Parameters of the</a:t>
            </a:r>
            <a:r>
              <a:rPr kumimoji="0" 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Small-scale Heterogeneities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 descr="Screen shot 2013-09-03 at 4.09.4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442" y="4358868"/>
            <a:ext cx="2988795" cy="2246933"/>
          </a:xfrm>
          <a:prstGeom prst="rect">
            <a:avLst/>
          </a:prstGeom>
        </p:spPr>
      </p:pic>
      <p:pic>
        <p:nvPicPr>
          <p:cNvPr id="18" name="Picture 17" descr="H0.2_CL160m_s10p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543425" y="1994482"/>
            <a:ext cx="3306038" cy="20815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46667" y="5422622"/>
            <a:ext cx="4233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of 38 LA basin sonic logs:</a:t>
            </a:r>
          </a:p>
          <a:p>
            <a:r>
              <a:rPr lang="en-US" dirty="0" smtClean="0"/>
              <a:t>Vertical Correlation Length	25-150m</a:t>
            </a:r>
          </a:p>
          <a:p>
            <a:r>
              <a:rPr lang="en-US" dirty="0" smtClean="0"/>
              <a:t>Hurst Exponent			0-0.1</a:t>
            </a:r>
          </a:p>
          <a:p>
            <a:r>
              <a:rPr lang="en-US" dirty="0" err="1" smtClean="0"/>
              <a:t>σ</a:t>
            </a:r>
            <a:r>
              <a:rPr lang="en-US" dirty="0" smtClean="0"/>
              <a:t>						5-10%</a:t>
            </a:r>
            <a:endParaRPr lang="en-US" dirty="0"/>
          </a:p>
        </p:txBody>
      </p:sp>
      <p:pic>
        <p:nvPicPr>
          <p:cNvPr id="24" name="Picture 23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299412" y="626533"/>
            <a:ext cx="5579533" cy="62314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6" name="Rectangle 25"/>
          <p:cNvSpPr/>
          <p:nvPr/>
        </p:nvSpPr>
        <p:spPr>
          <a:xfrm>
            <a:off x="635027" y="1943846"/>
            <a:ext cx="4444974" cy="344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Savran</a:t>
            </a:r>
            <a:r>
              <a:rPr lang="en-US" dirty="0" smtClean="0">
                <a:solidFill>
                  <a:schemeClr val="tx1"/>
                </a:solidFill>
              </a:rPr>
              <a:t> and Olsen, 2014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43425" y="1974826"/>
            <a:ext cx="2649486" cy="2185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h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7651" y="-12822"/>
            <a:ext cx="6908837" cy="6908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48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43" y="28288"/>
            <a:ext cx="7034368" cy="847666"/>
          </a:xfrm>
          <a:prstGeom prst="rect">
            <a:avLst/>
          </a:prstGeom>
        </p:spPr>
      </p:pic>
      <p:pic>
        <p:nvPicPr>
          <p:cNvPr id="16" name="Picture 1" descr="Screen Shot 2013-05-15 at 8.30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289" y="1059714"/>
            <a:ext cx="8443961" cy="581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A2DBA3-A3A6-ED47-93B7-2441D993C4A5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92911" y="6356350"/>
            <a:ext cx="493889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ee10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ncee10_theme.thmx</Template>
  <TotalTime>6143</TotalTime>
  <Words>422</Words>
  <Application>Microsoft Macintosh PowerPoint</Application>
  <PresentationFormat>On-screen Show (4:3)</PresentationFormat>
  <Paragraphs>58</Paragraphs>
  <Slides>16</Slides>
  <Notes>0</Notes>
  <HiddenSlides>0</HiddenSlides>
  <MMClips>2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ncee10_theme</vt:lpstr>
      <vt:lpstr>???</vt:lpstr>
      <vt:lpstr>???</vt:lpstr>
      <vt:lpstr>???</vt:lpstr>
      <vt:lpstr>???</vt:lpstr>
      <vt:lpstr>Introduction To Engineering Uses Of Physics-Based Ground Motion Simulations:  Current Directions in Ground Motion Simulation </vt:lpstr>
      <vt:lpstr>Outline</vt:lpstr>
      <vt:lpstr>Slide 3</vt:lpstr>
      <vt:lpstr>Some Features Required in Physics-based Broadband Simulation: </vt:lpstr>
      <vt:lpstr>Source Complexity: Self-similar Geometrical Heterogeneities</vt:lpstr>
      <vt:lpstr>Media Complexity</vt:lpstr>
      <vt:lpstr>Slide 7</vt:lpstr>
      <vt:lpstr>Slide 8</vt:lpstr>
      <vt:lpstr>Slide 9</vt:lpstr>
      <vt:lpstr>Implementation of Damage Rheology in AWP</vt:lpstr>
      <vt:lpstr>Slide 11</vt:lpstr>
      <vt:lpstr>Slide 12</vt:lpstr>
      <vt:lpstr>Visco-elastic Versus Visco-elastic-plastic ShakeOut</vt:lpstr>
      <vt:lpstr>Visco-elastic Versus Visco-elastic-plastic ShakeOut</vt:lpstr>
      <vt:lpstr>Summary</vt:lpstr>
      <vt:lpstr>Short-period Comparison to GMPEs</vt:lpstr>
    </vt:vector>
  </TitlesOfParts>
  <Manager/>
  <Company>SDSU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Engineering Uses Of Physics-Based Ground Motion Simulations:  Current Directions in Ground Motion Simulation </dc:title>
  <dc:subject/>
  <dc:creator>Kim Olsen</dc:creator>
  <cp:keywords/>
  <dc:description/>
  <cp:lastModifiedBy>Kim Olsen</cp:lastModifiedBy>
  <cp:revision>37</cp:revision>
  <dcterms:created xsi:type="dcterms:W3CDTF">2014-07-22T03:54:50Z</dcterms:created>
  <dcterms:modified xsi:type="dcterms:W3CDTF">2014-07-22T04:33:26Z</dcterms:modified>
  <cp:category/>
</cp:coreProperties>
</file>