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Default Extension="pdf" ContentType="application/pdf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50" r:id="rId1"/>
  </p:sldMasterIdLst>
  <p:notesMasterIdLst>
    <p:notesMasterId r:id="rId22"/>
  </p:notesMasterIdLst>
  <p:sldIdLst>
    <p:sldId id="1483" r:id="rId2"/>
    <p:sldId id="1526" r:id="rId3"/>
    <p:sldId id="1517" r:id="rId4"/>
    <p:sldId id="1615" r:id="rId5"/>
    <p:sldId id="1531" r:id="rId6"/>
    <p:sldId id="1572" r:id="rId7"/>
    <p:sldId id="1521" r:id="rId8"/>
    <p:sldId id="1627" r:id="rId9"/>
    <p:sldId id="1626" r:id="rId10"/>
    <p:sldId id="1624" r:id="rId11"/>
    <p:sldId id="1567" r:id="rId12"/>
    <p:sldId id="1622" r:id="rId13"/>
    <p:sldId id="1568" r:id="rId14"/>
    <p:sldId id="1623" r:id="rId15"/>
    <p:sldId id="1570" r:id="rId16"/>
    <p:sldId id="1571" r:id="rId17"/>
    <p:sldId id="1628" r:id="rId18"/>
    <p:sldId id="1629" r:id="rId19"/>
    <p:sldId id="1630" r:id="rId20"/>
    <p:sldId id="1631" r:id="rId21"/>
  </p:sldIdLst>
  <p:sldSz cx="9144000" cy="6858000" type="screen4x3"/>
  <p:notesSz cx="6985000" cy="9271000"/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defRPr sz="2000" kern="1200">
        <a:solidFill>
          <a:schemeClr val="bg1"/>
        </a:solidFill>
        <a:latin typeface="Times" pitchFamily="-104" charset="0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2000" kern="1200">
        <a:solidFill>
          <a:schemeClr val="bg1"/>
        </a:solidFill>
        <a:latin typeface="Times" pitchFamily="-104" charset="0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2000" kern="1200">
        <a:solidFill>
          <a:schemeClr val="bg1"/>
        </a:solidFill>
        <a:latin typeface="Times" pitchFamily="-104" charset="0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2000" kern="1200">
        <a:solidFill>
          <a:schemeClr val="bg1"/>
        </a:solidFill>
        <a:latin typeface="Times" pitchFamily="-104" charset="0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2000" kern="1200">
        <a:solidFill>
          <a:schemeClr val="bg1"/>
        </a:solidFill>
        <a:latin typeface="Times" pitchFamily="-104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bg1"/>
        </a:solidFill>
        <a:latin typeface="Times" pitchFamily="-104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bg1"/>
        </a:solidFill>
        <a:latin typeface="Times" pitchFamily="-104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bg1"/>
        </a:solidFill>
        <a:latin typeface="Times" pitchFamily="-104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bg1"/>
        </a:solidFill>
        <a:latin typeface="Times" pitchFamily="-10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D9D9"/>
    <a:srgbClr val="FFCCFF"/>
    <a:srgbClr val="FFFF99"/>
    <a:srgbClr val="FF4D4D"/>
    <a:srgbClr val="996600"/>
    <a:srgbClr val="FF7C80"/>
    <a:srgbClr val="FF0000"/>
    <a:srgbClr val="FF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44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64"/>
    </p:cViewPr>
  </p:sorterViewPr>
  <p:notesViewPr>
    <p:cSldViewPr>
      <p:cViewPr varScale="1">
        <p:scale>
          <a:sx n="84" d="100"/>
          <a:sy n="84" d="100"/>
        </p:scale>
        <p:origin x="-2144" y="-104"/>
      </p:cViewPr>
      <p:guideLst>
        <p:guide orient="horz" pos="2920"/>
        <p:guide pos="220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spcBef>
                <a:spcPct val="0"/>
              </a:spcBef>
              <a:defRPr sz="1200" b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spcBef>
                <a:spcPct val="0"/>
              </a:spcBef>
              <a:defRPr sz="1200" b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3725"/>
            <a:ext cx="512127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spcBef>
                <a:spcPct val="0"/>
              </a:spcBef>
              <a:defRPr sz="1200" b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spcBef>
                <a:spcPct val="0"/>
              </a:spcBef>
              <a:defRPr sz="1200" b="1">
                <a:solidFill>
                  <a:schemeClr val="tx1"/>
                </a:solidFill>
              </a:defRPr>
            </a:lvl1pPr>
          </a:lstStyle>
          <a:p>
            <a:fld id="{B5D8115B-B995-9442-9F92-F14E8E1516F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7DACDE-0D73-7641-B53A-0642D2D41F92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1E6335-094F-FC42-8263-EE865372665E}" type="slidenum">
              <a:rPr lang="en-US"/>
              <a:pPr/>
              <a:t>3</a:t>
            </a:fld>
            <a:endParaRPr lang="en-US"/>
          </a:p>
        </p:txBody>
      </p:sp>
      <p:sp>
        <p:nvSpPr>
          <p:cNvPr id="225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0108B5-2CE7-754E-A90C-94D951EB2CEC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7830B3-047A-AC4F-A25B-117AFAD85F72}" type="slidenum">
              <a:rPr lang="en-US"/>
              <a:pPr/>
              <a:t>11</a:t>
            </a:fld>
            <a:endParaRPr lang="en-US"/>
          </a:p>
        </p:txBody>
      </p:sp>
      <p:sp>
        <p:nvSpPr>
          <p:cNvPr id="3174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9CBB22-8DAB-244D-B07F-B50D25E45B1E}" type="slidenum">
              <a:rPr lang="en-US"/>
              <a:pPr/>
              <a:t>12</a:t>
            </a:fld>
            <a:endParaRPr lang="en-US"/>
          </a:p>
        </p:txBody>
      </p:sp>
      <p:sp>
        <p:nvSpPr>
          <p:cNvPr id="74755" name="Rectangle 1026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7C4332-D3C5-B940-9AF8-EC470574C73A}" type="slidenum">
              <a:rPr lang="en-US"/>
              <a:pPr/>
              <a:t>13</a:t>
            </a:fld>
            <a:endParaRPr lang="en-US"/>
          </a:p>
        </p:txBody>
      </p:sp>
      <p:sp>
        <p:nvSpPr>
          <p:cNvPr id="337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B9C91E-3E25-9341-8E8D-CA74F47A08B5}" type="slidenum">
              <a:rPr lang="en-US"/>
              <a:pPr/>
              <a:t>15</a:t>
            </a:fld>
            <a:endParaRPr lang="en-US"/>
          </a:p>
        </p:txBody>
      </p:sp>
      <p:sp>
        <p:nvSpPr>
          <p:cNvPr id="3584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E38B1A-15B5-974F-97E0-AD23BDD31D43}" type="slidenum">
              <a:rPr lang="en-US"/>
              <a:pPr/>
              <a:t>16</a:t>
            </a:fld>
            <a:endParaRPr lang="en-US"/>
          </a:p>
        </p:txBody>
      </p:sp>
      <p:sp>
        <p:nvSpPr>
          <p:cNvPr id="3789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08/04/05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NSF Cyber Council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A09196-7868-9045-A321-7AFFAD1028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08/04/05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NSF Cyber Council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33679-05CF-F94F-B2D0-A64F73F477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08/04/05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NSF Cyber Council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1A9E6C-69B9-F44F-8D78-741527C43F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08/04/05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NSF Cyber Council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E614A-2F0E-8B42-BD2F-F4DF6FC2B5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08/04/05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NSF Cyber Council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867B9D-A05F-2C4B-B65C-8D690A4D75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08/04/05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NSF Cyber Council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20CC01-1F3D-1D4F-BA8F-BCA85892E7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08/04/05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NSF Cyber Council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70A01D-FFEB-9C40-A16B-D6C5EAA2B2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08/04/05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NSF Cyber Council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B0B26-0ABB-0248-B154-41C3241CA1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08/04/05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NSF Cyber Council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3DB8C-0F9C-8642-A1E1-9231FBA318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08/04/05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NSF Cyber Council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C1E201-55EA-E84C-AD12-67528311FF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08/04/05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NSF Cyber Council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0D7CC-9E8B-094F-9142-ECF0CD392C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08/04/05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NSF Cyber Council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5278D4-FF91-B946-B039-1AB4BB4D2E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72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08/04/05</a:t>
            </a:r>
          </a:p>
        </p:txBody>
      </p:sp>
      <p:sp>
        <p:nvSpPr>
          <p:cNvPr id="972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NSF Cyber Council</a:t>
            </a:r>
          </a:p>
        </p:txBody>
      </p:sp>
      <p:sp>
        <p:nvSpPr>
          <p:cNvPr id="972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fld id="{910C2CE6-A08A-F244-83A1-27DA3C3280E3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/>
          <a:srcRect b="1950"/>
          <a:stretch>
            <a:fillRect/>
          </a:stretch>
        </p:blipFill>
        <p:spPr bwMode="auto">
          <a:xfrm>
            <a:off x="0" y="0"/>
            <a:ext cx="91440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kbolsen/Desktop/PN%20Movies/PN_1d_hr.avi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df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df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df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kbolsen/Classes/Geol303/UCR/geo004/Earthquake%20Lectures/Terashakes2.1_surface_Vmag_800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kbolsen/SLV/brp.041b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df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371600"/>
            <a:ext cx="8305800" cy="1143000"/>
          </a:xfrm>
        </p:spPr>
        <p:txBody>
          <a:bodyPr/>
          <a:lstStyle/>
          <a:p>
            <a:r>
              <a:rPr lang="en-US" sz="300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Factors Controlling Long-Period Deterministic Ground Motion Synthetics</a:t>
            </a:r>
            <a:br>
              <a:rPr lang="en-US" sz="300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</a:br>
            <a:r>
              <a:rPr lang="en-US" sz="300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/>
            </a:r>
            <a:br>
              <a:rPr lang="en-US" sz="300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</a:br>
            <a:endParaRPr lang="en-US" b="1" smtClean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981200"/>
            <a:ext cx="8763000" cy="1752600"/>
          </a:xfrm>
        </p:spPr>
        <p:txBody>
          <a:bodyPr/>
          <a:lstStyle/>
          <a:p>
            <a:r>
              <a:rPr lang="en-US" sz="160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Kim Olsen, San Diego State University</a:t>
            </a:r>
          </a:p>
          <a:p>
            <a:endParaRPr lang="en-US" sz="1600" smtClean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endParaRPr lang="en-US" sz="1600" smtClean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endParaRPr lang="en-US" sz="1600" smtClean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endParaRPr lang="en-US" sz="1600" smtClean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endParaRPr lang="en-US" sz="1600" smtClean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r>
              <a:rPr lang="en-US" sz="160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with contributions from:</a:t>
            </a:r>
          </a:p>
          <a:p>
            <a:endParaRPr lang="en-US" sz="1600" smtClean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endParaRPr lang="en-US" sz="1600" smtClean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endParaRPr lang="en-US" sz="1600" smtClean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endParaRPr lang="en-US" sz="1600" smtClean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endParaRPr lang="en-US" sz="1600" smtClean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endParaRPr lang="en-US" sz="1600" smtClean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endParaRPr lang="en-US" sz="1600" smtClean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r>
              <a:rPr lang="en-US" sz="2800" smtClean="0">
                <a:solidFill>
                  <a:schemeClr val="accent2"/>
                </a:solidFill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SSA Annual Meeting, Monterey, CA 4/09/09 11:30am</a:t>
            </a:r>
            <a:endParaRPr lang="en-US" sz="2800" smtClean="0">
              <a:ea typeface="ＭＳ Ｐゴシック" pitchFamily="-104" charset="-128"/>
              <a:cs typeface="ＭＳ Ｐゴシック" pitchFamily="-104" charset="-128"/>
            </a:endParaRPr>
          </a:p>
        </p:txBody>
      </p:sp>
      <p:pic>
        <p:nvPicPr>
          <p:cNvPr id="15364" name="Picture 6" descr="SDSU_3Color-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667000"/>
            <a:ext cx="129540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2819400"/>
            <a:ext cx="1193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Box 9"/>
          <p:cNvSpPr txBox="1">
            <a:spLocks noChangeArrowheads="1"/>
          </p:cNvSpPr>
          <p:nvPr/>
        </p:nvSpPr>
        <p:spPr bwMode="auto">
          <a:xfrm>
            <a:off x="381000" y="4191000"/>
            <a:ext cx="3429000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Arial" pitchFamily="-104" charset="0"/>
              </a:rPr>
              <a:t>Amit Chourasia, SDSC</a:t>
            </a:r>
          </a:p>
          <a:p>
            <a:r>
              <a:rPr lang="en-US" sz="1200">
                <a:solidFill>
                  <a:schemeClr val="tx1"/>
                </a:solidFill>
                <a:latin typeface="Arial" pitchFamily="-104" charset="0"/>
              </a:rPr>
              <a:t>Victor Cruz-Atienza, UNAM</a:t>
            </a:r>
          </a:p>
          <a:p>
            <a:r>
              <a:rPr lang="en-US" sz="1200">
                <a:solidFill>
                  <a:schemeClr val="tx1"/>
                </a:solidFill>
                <a:latin typeface="Arial" pitchFamily="-104" charset="0"/>
              </a:rPr>
              <a:t>Yifeng Cui, SDSC</a:t>
            </a:r>
          </a:p>
          <a:p>
            <a:r>
              <a:rPr lang="en-US" sz="1200">
                <a:solidFill>
                  <a:schemeClr val="tx1"/>
                </a:solidFill>
                <a:latin typeface="Arial" pitchFamily="-104" charset="0"/>
              </a:rPr>
              <a:t>Luis Dalguer, ETH-Zurich</a:t>
            </a:r>
          </a:p>
          <a:p>
            <a:r>
              <a:rPr lang="en-US" sz="1200">
                <a:solidFill>
                  <a:schemeClr val="tx1"/>
                </a:solidFill>
                <a:latin typeface="Arial" pitchFamily="-104" charset="0"/>
              </a:rPr>
              <a:t>Steven Day, SDSU</a:t>
            </a:r>
          </a:p>
          <a:p>
            <a:r>
              <a:rPr lang="en-US" sz="1200">
                <a:solidFill>
                  <a:schemeClr val="tx1"/>
                </a:solidFill>
                <a:latin typeface="Arial" pitchFamily="-104" charset="0"/>
              </a:rPr>
              <a:t>Andreas Geisselmeyer, Ulm University</a:t>
            </a:r>
          </a:p>
        </p:txBody>
      </p:sp>
      <p:sp>
        <p:nvSpPr>
          <p:cNvPr id="15367" name="TextBox 11"/>
          <p:cNvSpPr txBox="1">
            <a:spLocks noChangeArrowheads="1"/>
          </p:cNvSpPr>
          <p:nvPr/>
        </p:nvSpPr>
        <p:spPr bwMode="auto">
          <a:xfrm>
            <a:off x="3581400" y="4191000"/>
            <a:ext cx="33528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Arial" pitchFamily="-104" charset="0"/>
              </a:rPr>
              <a:t>Tom Jordan, USC </a:t>
            </a:r>
          </a:p>
          <a:p>
            <a:r>
              <a:rPr lang="en-US" sz="1200">
                <a:solidFill>
                  <a:schemeClr val="tx1"/>
                </a:solidFill>
                <a:latin typeface="Arial" pitchFamily="-104" charset="0"/>
              </a:rPr>
              <a:t>Phil Maechling, USC</a:t>
            </a:r>
          </a:p>
          <a:p>
            <a:r>
              <a:rPr lang="en-US" sz="1200">
                <a:solidFill>
                  <a:schemeClr val="tx1"/>
                </a:solidFill>
                <a:latin typeface="Arial" pitchFamily="-104" charset="0"/>
              </a:rPr>
              <a:t>Harold Magistrale, Pomona College</a:t>
            </a:r>
          </a:p>
          <a:p>
            <a:r>
              <a:rPr lang="en-US" sz="1200">
                <a:solidFill>
                  <a:schemeClr val="tx1"/>
                </a:solidFill>
                <a:latin typeface="Arial" pitchFamily="-104" charset="0"/>
              </a:rPr>
              <a:t>Martin Mai, ETH-Zurich</a:t>
            </a:r>
          </a:p>
          <a:p>
            <a:r>
              <a:rPr lang="en-US" sz="1200">
                <a:solidFill>
                  <a:schemeClr val="tx1"/>
                </a:solidFill>
                <a:latin typeface="Arial" pitchFamily="-104" charset="0"/>
              </a:rPr>
              <a:t>John Mayhew, SDSU</a:t>
            </a:r>
          </a:p>
          <a:p>
            <a:r>
              <a:rPr lang="en-US" sz="1200">
                <a:solidFill>
                  <a:schemeClr val="tx1"/>
                </a:solidFill>
                <a:latin typeface="Arial" pitchFamily="-104" charset="0"/>
              </a:rPr>
              <a:t>Bernard Minster, SIO</a:t>
            </a:r>
          </a:p>
          <a:p>
            <a:endParaRPr lang="en-US"/>
          </a:p>
        </p:txBody>
      </p:sp>
      <p:sp>
        <p:nvSpPr>
          <p:cNvPr id="15368" name="Rectangle 12"/>
          <p:cNvSpPr>
            <a:spLocks noChangeArrowheads="1"/>
          </p:cNvSpPr>
          <p:nvPr/>
        </p:nvSpPr>
        <p:spPr bwMode="auto">
          <a:xfrm>
            <a:off x="6629400" y="4191000"/>
            <a:ext cx="25146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Arial" pitchFamily="-104" charset="0"/>
              </a:rPr>
              <a:t>David Okaya, USC</a:t>
            </a:r>
          </a:p>
          <a:p>
            <a:r>
              <a:rPr lang="en-US" sz="1200">
                <a:solidFill>
                  <a:schemeClr val="tx1"/>
                </a:solidFill>
                <a:latin typeface="Arial" pitchFamily="-104" charset="0"/>
              </a:rPr>
              <a:t>Jim Pechmann, U of Utah</a:t>
            </a:r>
          </a:p>
          <a:p>
            <a:r>
              <a:rPr lang="en-US" sz="1200">
                <a:solidFill>
                  <a:schemeClr val="tx1"/>
                </a:solidFill>
                <a:latin typeface="Arial" pitchFamily="-104" charset="0"/>
              </a:rPr>
              <a:t>Daniel Roten, SDSU</a:t>
            </a:r>
          </a:p>
          <a:p>
            <a:r>
              <a:rPr lang="en-US" sz="1200">
                <a:solidFill>
                  <a:schemeClr val="tx1"/>
                </a:solidFill>
                <a:latin typeface="Arial" pitchFamily="-104" charset="0"/>
              </a:rPr>
              <a:t>Bill Stephenson, USGS, Golden</a:t>
            </a:r>
          </a:p>
          <a:p>
            <a:r>
              <a:rPr lang="en-US" sz="1200">
                <a:solidFill>
                  <a:schemeClr val="tx1"/>
                </a:solidFill>
                <a:latin typeface="Arial" pitchFamily="-104" charset="0"/>
              </a:rPr>
              <a:t>Jing Zhu, SDSC</a:t>
            </a:r>
          </a:p>
          <a:p>
            <a:endParaRPr lang="en-US" sz="1200">
              <a:solidFill>
                <a:schemeClr val="tx1"/>
              </a:solidFill>
              <a:latin typeface="Arial" pitchFamily="-104" charset="0"/>
            </a:endParaRPr>
          </a:p>
          <a:p>
            <a:endParaRPr lang="en-US" sz="1200">
              <a:solidFill>
                <a:schemeClr val="tx1"/>
              </a:solidFill>
              <a:latin typeface="Arial" pitchFamily="-104" charset="0"/>
            </a:endParaRPr>
          </a:p>
          <a:p>
            <a:endParaRPr lang="en-US"/>
          </a:p>
        </p:txBody>
      </p:sp>
      <p:pic>
        <p:nvPicPr>
          <p:cNvPr id="15369" name="Picture 13" descr="SCEC_NSF-USGS-words_logo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2514600"/>
            <a:ext cx="12192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304800" y="381000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33796" name="Picture 6" descr="Cop1297_sunkenfores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665760"/>
            <a:ext cx="7848600" cy="619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62000" y="914400"/>
            <a:ext cx="784860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		           </a:t>
            </a:r>
            <a:r>
              <a:rPr lang="en-US" dirty="0" smtClean="0">
                <a:solidFill>
                  <a:schemeClr val="tx1"/>
                </a:solidFill>
              </a:rPr>
              <a:t>Evidence:  sunken forests</a:t>
            </a:r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															           Dating t</a:t>
            </a:r>
            <a:r>
              <a:rPr lang="en-US" dirty="0" smtClean="0">
                <a:solidFill>
                  <a:schemeClr val="tx1"/>
                </a:solidFill>
              </a:rPr>
              <a:t>ree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rings allows for approximate timing of the </a:t>
            </a:r>
            <a:r>
              <a:rPr lang="en-US" dirty="0" err="1">
                <a:solidFill>
                  <a:schemeClr val="tx1"/>
                </a:solidFill>
              </a:rPr>
              <a:t>catastophe</a:t>
            </a:r>
            <a:r>
              <a:rPr lang="en-US" dirty="0">
                <a:solidFill>
                  <a:schemeClr val="tx1"/>
                </a:solidFill>
              </a:rPr>
              <a:t> (i.e.,</a:t>
            </a:r>
            <a:r>
              <a:rPr lang="en-US" dirty="0" smtClean="0">
                <a:solidFill>
                  <a:schemeClr val="tx1"/>
                </a:solidFill>
              </a:rPr>
              <a:t> subsidence </a:t>
            </a:r>
            <a:r>
              <a:rPr lang="en-US" dirty="0">
                <a:solidFill>
                  <a:schemeClr val="tx1"/>
                </a:solidFill>
              </a:rPr>
              <a:t>of the coastal areas)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mapslabc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219200"/>
            <a:ext cx="646271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4"/>
          <p:cNvSpPr>
            <a:spLocks noChangeArrowheads="1"/>
          </p:cNvSpPr>
          <p:nvPr>
            <p:ph type="title"/>
          </p:nvPr>
        </p:nvSpPr>
        <p:spPr>
          <a:xfrm>
            <a:off x="304800" y="381000"/>
            <a:ext cx="8610600" cy="1143000"/>
          </a:xfrm>
          <a:noFill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     </a:t>
            </a:r>
            <a:r>
              <a:rPr lang="en-US" sz="2400" dirty="0" smtClean="0">
                <a:solidFill>
                  <a:schemeClr val="tx1"/>
                </a:solidFill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 3D Crustal Model</a:t>
            </a:r>
            <a:endParaRPr lang="en-US" sz="2400" dirty="0">
              <a:solidFill>
                <a:schemeClr val="tx1"/>
              </a:solidFill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pic>
        <p:nvPicPr>
          <p:cNvPr id="30724" name="Picture 3" descr="vel_iso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1295400"/>
            <a:ext cx="3200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725" name="Straight Connector 6"/>
          <p:cNvCxnSpPr>
            <a:cxnSpLocks noChangeShapeType="1"/>
          </p:cNvCxnSpPr>
          <p:nvPr/>
        </p:nvCxnSpPr>
        <p:spPr bwMode="auto">
          <a:xfrm rot="10800000">
            <a:off x="1219200" y="1981200"/>
            <a:ext cx="25146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726" name="Straight Connector 7"/>
          <p:cNvCxnSpPr>
            <a:cxnSpLocks noChangeShapeType="1"/>
          </p:cNvCxnSpPr>
          <p:nvPr/>
        </p:nvCxnSpPr>
        <p:spPr bwMode="auto">
          <a:xfrm rot="10800000">
            <a:off x="1219200" y="3048000"/>
            <a:ext cx="25146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727" name="Straight Connector 8"/>
          <p:cNvCxnSpPr>
            <a:cxnSpLocks noChangeShapeType="1"/>
          </p:cNvCxnSpPr>
          <p:nvPr/>
        </p:nvCxnSpPr>
        <p:spPr bwMode="auto">
          <a:xfrm rot="10800000">
            <a:off x="1219200" y="4038600"/>
            <a:ext cx="25146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728" name="Straight Connector 9"/>
          <p:cNvCxnSpPr>
            <a:cxnSpLocks noChangeShapeType="1"/>
          </p:cNvCxnSpPr>
          <p:nvPr/>
        </p:nvCxnSpPr>
        <p:spPr bwMode="auto">
          <a:xfrm rot="10800000">
            <a:off x="1219200" y="4953000"/>
            <a:ext cx="25146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729" name="Straight Connector 10"/>
          <p:cNvCxnSpPr>
            <a:cxnSpLocks noChangeShapeType="1"/>
          </p:cNvCxnSpPr>
          <p:nvPr/>
        </p:nvCxnSpPr>
        <p:spPr bwMode="auto">
          <a:xfrm rot="10800000">
            <a:off x="1219200" y="5867400"/>
            <a:ext cx="25146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30" name="Rectangle 9"/>
          <p:cNvSpPr>
            <a:spLocks noChangeArrowheads="1"/>
          </p:cNvSpPr>
          <p:nvPr/>
        </p:nvSpPr>
        <p:spPr bwMode="auto">
          <a:xfrm>
            <a:off x="1600200" y="1219200"/>
            <a:ext cx="533400" cy="1524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026" descr="locktra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914400"/>
            <a:ext cx="2759075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3651" name="Text Box 1027"/>
          <p:cNvSpPr txBox="1">
            <a:spLocks noChangeArrowheads="1"/>
          </p:cNvSpPr>
          <p:nvPr/>
        </p:nvSpPr>
        <p:spPr bwMode="auto">
          <a:xfrm>
            <a:off x="457200" y="533400"/>
            <a:ext cx="4572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pitchFamily="-104" charset="0"/>
              </a:rPr>
              <a:t>The Cascadia Subduction Zone has been divided into a </a:t>
            </a:r>
            <a:r>
              <a:rPr lang="en-US" i="1">
                <a:solidFill>
                  <a:srgbClr val="962A01"/>
                </a:solidFill>
                <a:latin typeface="Arial" pitchFamily="-104" charset="0"/>
              </a:rPr>
              <a:t>locked</a:t>
            </a:r>
            <a:r>
              <a:rPr lang="en-US" i="1">
                <a:latin typeface="Arial" pitchFamily="-104" charset="0"/>
              </a:rPr>
              <a:t> </a:t>
            </a:r>
            <a:r>
              <a:rPr lang="en-US">
                <a:latin typeface="Arial" pitchFamily="-104" charset="0"/>
              </a:rPr>
              <a:t>zone (red) and a </a:t>
            </a:r>
            <a:r>
              <a:rPr lang="en-US" i="1">
                <a:solidFill>
                  <a:srgbClr val="0DFF10"/>
                </a:solidFill>
                <a:latin typeface="Arial" pitchFamily="-104" charset="0"/>
              </a:rPr>
              <a:t>transition</a:t>
            </a:r>
            <a:r>
              <a:rPr lang="en-US">
                <a:latin typeface="Arial" pitchFamily="-104" charset="0"/>
              </a:rPr>
              <a:t> zone (green)</a:t>
            </a:r>
          </a:p>
        </p:txBody>
      </p:sp>
      <p:sp>
        <p:nvSpPr>
          <p:cNvPr id="73732" name="Text Box 1028"/>
          <p:cNvSpPr txBox="1">
            <a:spLocks noChangeArrowheads="1"/>
          </p:cNvSpPr>
          <p:nvPr/>
        </p:nvSpPr>
        <p:spPr bwMode="auto">
          <a:xfrm>
            <a:off x="381000" y="2819400"/>
            <a:ext cx="472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3653" name="Text Box 1029"/>
          <p:cNvSpPr txBox="1">
            <a:spLocks noChangeArrowheads="1"/>
          </p:cNvSpPr>
          <p:nvPr/>
        </p:nvSpPr>
        <p:spPr bwMode="auto">
          <a:xfrm>
            <a:off x="457200" y="2514600"/>
            <a:ext cx="4419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pitchFamily="-104" charset="0"/>
              </a:rPr>
              <a:t>The largest moment release expected in the </a:t>
            </a:r>
            <a:r>
              <a:rPr lang="en-US" i="1">
                <a:solidFill>
                  <a:srgbClr val="962A01"/>
                </a:solidFill>
                <a:latin typeface="Arial" pitchFamily="-104" charset="0"/>
              </a:rPr>
              <a:t>locked</a:t>
            </a:r>
            <a:r>
              <a:rPr lang="en-US">
                <a:latin typeface="Arial" pitchFamily="-104" charset="0"/>
              </a:rPr>
              <a:t> zone, with some slip extending into the </a:t>
            </a:r>
            <a:r>
              <a:rPr lang="en-US" i="1">
                <a:solidFill>
                  <a:srgbClr val="0DFF10"/>
                </a:solidFill>
                <a:latin typeface="Arial" pitchFamily="-104" charset="0"/>
              </a:rPr>
              <a:t>transition</a:t>
            </a:r>
            <a:r>
              <a:rPr lang="en-US">
                <a:latin typeface="Arial" pitchFamily="-104" charset="0"/>
              </a:rPr>
              <a:t> zone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1" grpId="0"/>
      <p:bldP spid="2836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 pitchFamily="-104" charset="-128"/>
              <a:cs typeface="ＭＳ Ｐゴシック" pitchFamily="-104" charset="-128"/>
            </a:endParaRPr>
          </a:p>
        </p:txBody>
      </p:sp>
      <p:pic>
        <p:nvPicPr>
          <p:cNvPr id="32771" name="Picture 5" descr="casc_sli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141413"/>
            <a:ext cx="338455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6" descr="sum_sli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3588" y="1141413"/>
            <a:ext cx="2949575" cy="571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9"/>
          <p:cNvSpPr txBox="1">
            <a:spLocks noChangeArrowheads="1"/>
          </p:cNvSpPr>
          <p:nvPr/>
        </p:nvSpPr>
        <p:spPr bwMode="auto">
          <a:xfrm>
            <a:off x="8763000" y="457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74" name="Text Box 13"/>
          <p:cNvSpPr>
            <a:spLocks noChangeArrowheads="1"/>
          </p:cNvSpPr>
          <p:nvPr>
            <p:ph type="title"/>
          </p:nvPr>
        </p:nvSpPr>
        <p:spPr>
          <a:xfrm>
            <a:off x="990600" y="304800"/>
            <a:ext cx="7772400" cy="1143000"/>
          </a:xfrm>
          <a:noFill/>
        </p:spPr>
        <p:txBody>
          <a:bodyPr/>
          <a:lstStyle/>
          <a:p>
            <a:pPr algn="l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Sumatra-Andeman                      Pacific Northwest</a:t>
            </a:r>
            <a:endParaRPr lang="en-US" sz="2400">
              <a:solidFill>
                <a:schemeClr val="tx1"/>
              </a:solidFill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2775" name="Freeform 14"/>
          <p:cNvSpPr>
            <a:spLocks/>
          </p:cNvSpPr>
          <p:nvPr/>
        </p:nvSpPr>
        <p:spPr bwMode="auto">
          <a:xfrm>
            <a:off x="749300" y="2679700"/>
            <a:ext cx="3378200" cy="3556000"/>
          </a:xfrm>
          <a:custGeom>
            <a:avLst/>
            <a:gdLst>
              <a:gd name="T0" fmla="*/ 2147483647 w 2128"/>
              <a:gd name="T1" fmla="*/ 2147483647 h 2240"/>
              <a:gd name="T2" fmla="*/ 2147483647 w 2128"/>
              <a:gd name="T3" fmla="*/ 2147483647 h 2240"/>
              <a:gd name="T4" fmla="*/ 2147483647 w 2128"/>
              <a:gd name="T5" fmla="*/ 2147483647 h 2240"/>
              <a:gd name="T6" fmla="*/ 2147483647 w 2128"/>
              <a:gd name="T7" fmla="*/ 2147483647 h 2240"/>
              <a:gd name="T8" fmla="*/ 2147483647 w 2128"/>
              <a:gd name="T9" fmla="*/ 2147483647 h 2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28"/>
              <a:gd name="T16" fmla="*/ 0 h 2240"/>
              <a:gd name="T17" fmla="*/ 2128 w 2128"/>
              <a:gd name="T18" fmla="*/ 2240 h 22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28" h="2240">
                <a:moveTo>
                  <a:pt x="2024" y="328"/>
                </a:moveTo>
                <a:cubicBezTo>
                  <a:pt x="1920" y="16"/>
                  <a:pt x="760" y="0"/>
                  <a:pt x="440" y="184"/>
                </a:cubicBezTo>
                <a:cubicBezTo>
                  <a:pt x="120" y="368"/>
                  <a:pt x="0" y="1120"/>
                  <a:pt x="104" y="1432"/>
                </a:cubicBezTo>
                <a:cubicBezTo>
                  <a:pt x="208" y="1744"/>
                  <a:pt x="744" y="2240"/>
                  <a:pt x="1064" y="2056"/>
                </a:cubicBezTo>
                <a:cubicBezTo>
                  <a:pt x="1384" y="1872"/>
                  <a:pt x="2128" y="640"/>
                  <a:pt x="2024" y="328"/>
                </a:cubicBezTo>
                <a:close/>
              </a:path>
            </a:pathLst>
          </a:custGeom>
          <a:noFill/>
          <a:ln w="28575">
            <a:solidFill>
              <a:srgbClr val="FF013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6" name="Line 15"/>
          <p:cNvSpPr>
            <a:spLocks noChangeShapeType="1"/>
          </p:cNvSpPr>
          <p:nvPr/>
        </p:nvSpPr>
        <p:spPr bwMode="auto">
          <a:xfrm flipV="1">
            <a:off x="3962400" y="3048000"/>
            <a:ext cx="838200" cy="152400"/>
          </a:xfrm>
          <a:prstGeom prst="line">
            <a:avLst/>
          </a:prstGeom>
          <a:noFill/>
          <a:ln w="19050">
            <a:solidFill>
              <a:srgbClr val="FF013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7" name="Rectangle 16"/>
          <p:cNvSpPr>
            <a:spLocks noChangeArrowheads="1"/>
          </p:cNvSpPr>
          <p:nvPr/>
        </p:nvSpPr>
        <p:spPr bwMode="auto">
          <a:xfrm>
            <a:off x="5867400" y="381000"/>
            <a:ext cx="145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pitchFamily="-104" charset="0"/>
              </a:rPr>
              <a:t>Cascadia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/Users/kbolsen/Desktop/PN Movies/PN_1d_hr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10" fill="hold"/>
                                        <p:tgtEl>
                                          <p:spTgt spid="655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553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55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55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53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4819" name="Rectangle 4"/>
          <p:cNvSpPr>
            <a:spLocks noChangeArrowheads="1"/>
          </p:cNvSpPr>
          <p:nvPr>
            <p:ph type="title"/>
          </p:nvPr>
        </p:nvSpPr>
        <p:spPr>
          <a:xfrm>
            <a:off x="1219200" y="-152400"/>
            <a:ext cx="8686800" cy="1143000"/>
          </a:xfrm>
          <a:noFill/>
        </p:spPr>
        <p:txBody>
          <a:bodyPr/>
          <a:lstStyle/>
          <a:p>
            <a:pPr algn="l"/>
            <a:r>
              <a:rPr lang="en-US" sz="2400">
                <a:solidFill>
                  <a:schemeClr val="tx1"/>
                </a:solidFill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</a:p>
        </p:txBody>
      </p:sp>
      <p:pic>
        <p:nvPicPr>
          <p:cNvPr id="34820" name="Picture 7" descr="vmagm9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68580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Rectangle 8"/>
          <p:cNvSpPr>
            <a:spLocks noChangeArrowheads="1"/>
          </p:cNvSpPr>
          <p:nvPr/>
        </p:nvSpPr>
        <p:spPr bwMode="auto">
          <a:xfrm>
            <a:off x="1524000" y="685800"/>
            <a:ext cx="6542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Arial" pitchFamily="-104" charset="0"/>
              </a:rPr>
              <a:t>  PGV S-N Rupture                             PGV N-S Rupture</a:t>
            </a:r>
          </a:p>
        </p:txBody>
      </p:sp>
      <p:pic>
        <p:nvPicPr>
          <p:cNvPr id="34822" name="Picture 8" descr="init_ro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3088" y="4648200"/>
            <a:ext cx="90011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6" descr="casc_ini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4648200"/>
            <a:ext cx="849313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6867" name="Text Box 4"/>
          <p:cNvSpPr>
            <a:spLocks noChangeArrowheads="1"/>
          </p:cNvSpPr>
          <p:nvPr>
            <p:ph type="title"/>
          </p:nvPr>
        </p:nvSpPr>
        <p:spPr>
          <a:xfrm>
            <a:off x="1752600" y="762000"/>
            <a:ext cx="3886200" cy="1143000"/>
          </a:xfrm>
          <a:noFill/>
        </p:spPr>
        <p:txBody>
          <a:bodyPr/>
          <a:lstStyle/>
          <a:p>
            <a:pPr algn="l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N-S Versus S-N Rupture</a:t>
            </a:r>
            <a:endParaRPr lang="en-US" sz="2400">
              <a:solidFill>
                <a:schemeClr val="tx1"/>
              </a:solidFill>
              <a:ea typeface="ＭＳ Ｐゴシック" pitchFamily="-104" charset="-128"/>
              <a:cs typeface="ＭＳ Ｐゴシック" pitchFamily="-104" charset="-128"/>
            </a:endParaRPr>
          </a:p>
        </p:txBody>
      </p:sp>
      <p:pic>
        <p:nvPicPr>
          <p:cNvPr id="36868" name="Picture 6" descr="plm9seisns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57200" y="622300"/>
            <a:ext cx="8305800" cy="623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3" descr="vel_iso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685800"/>
            <a:ext cx="173831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Rectangle 5"/>
          <p:cNvSpPr>
            <a:spLocks noChangeArrowheads="1"/>
          </p:cNvSpPr>
          <p:nvPr/>
        </p:nvSpPr>
        <p:spPr bwMode="auto">
          <a:xfrm>
            <a:off x="1828800" y="1143000"/>
            <a:ext cx="533400" cy="2286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1828800" y="1600200"/>
            <a:ext cx="533400" cy="2286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New Madrid Seismic Zone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Pages from leoetal15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40152" r="-40152"/>
              <a:stretch>
                <a:fillRect/>
              </a:stretch>
            </p:blipFill>
          </mc:Choice>
          <mc:Fallback>
            <p:blipFill>
              <a:blip r:embed="rId3"/>
              <a:srcRect l="-40152" r="-40152"/>
              <a:stretch>
                <a:fillRect/>
              </a:stretch>
            </p:blipFill>
          </mc:Fallback>
        </mc:AlternateContent>
        <p:spPr>
          <a:xfrm>
            <a:off x="-1303866" y="762000"/>
            <a:ext cx="11514666" cy="6096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ges from leoetal15-2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33712" r="-33712"/>
              <a:stretch>
                <a:fillRect/>
              </a:stretch>
            </p:blipFill>
          </mc:Choice>
          <mc:Fallback>
            <p:blipFill>
              <a:blip r:embed="rId3"/>
              <a:srcRect l="-33712" r="-33712"/>
              <a:stretch>
                <a:fillRect/>
              </a:stretch>
            </p:blipFill>
          </mc:Fallback>
        </mc:AlternateContent>
        <p:spPr>
          <a:xfrm>
            <a:off x="-609600" y="762000"/>
            <a:ext cx="10938934" cy="57912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LA"/>
          <p:cNvPicPr>
            <a:picLocks noChangeAspect="1" noChangeArrowheads="1"/>
          </p:cNvPicPr>
          <p:nvPr/>
        </p:nvPicPr>
        <p:blipFill>
          <a:blip r:embed="rId2"/>
          <a:srcRect b="11374"/>
          <a:stretch>
            <a:fillRect/>
          </a:stretch>
        </p:blipFill>
        <p:spPr bwMode="auto">
          <a:xfrm>
            <a:off x="5867400" y="4986338"/>
            <a:ext cx="3048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2514600"/>
            <a:ext cx="30480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685800"/>
            <a:ext cx="2971800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 descr="westusa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1371600"/>
            <a:ext cx="3822700" cy="526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228600" y="838200"/>
            <a:ext cx="4191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Arial" pitchFamily="-104" charset="0"/>
              </a:rPr>
              <a:t>Earthquake Scenario Locations:</a:t>
            </a:r>
          </a:p>
        </p:txBody>
      </p:sp>
      <p:cxnSp>
        <p:nvCxnSpPr>
          <p:cNvPr id="21511" name="Straight Arrow Connector 9"/>
          <p:cNvCxnSpPr>
            <a:cxnSpLocks noChangeShapeType="1"/>
          </p:cNvCxnSpPr>
          <p:nvPr/>
        </p:nvCxnSpPr>
        <p:spPr bwMode="auto">
          <a:xfrm rot="10800000" flipV="1">
            <a:off x="1905000" y="1524000"/>
            <a:ext cx="3810000" cy="16002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1512" name="Straight Arrow Connector 10"/>
          <p:cNvCxnSpPr>
            <a:cxnSpLocks noChangeShapeType="1"/>
          </p:cNvCxnSpPr>
          <p:nvPr/>
        </p:nvCxnSpPr>
        <p:spPr bwMode="auto">
          <a:xfrm rot="10800000" flipV="1">
            <a:off x="3581400" y="3733800"/>
            <a:ext cx="2209800" cy="9144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1513" name="Straight Arrow Connector 11"/>
          <p:cNvCxnSpPr>
            <a:cxnSpLocks noChangeShapeType="1"/>
          </p:cNvCxnSpPr>
          <p:nvPr/>
        </p:nvCxnSpPr>
        <p:spPr bwMode="auto">
          <a:xfrm rot="10800000">
            <a:off x="2590800" y="5867400"/>
            <a:ext cx="32004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PGVs</a:t>
            </a:r>
            <a:r>
              <a:rPr lang="en-US" smtClean="0"/>
              <a:t> for M7.6 Central Segment</a:t>
            </a:r>
            <a:endParaRPr lang="en-US"/>
          </a:p>
        </p:txBody>
      </p:sp>
      <p:pic>
        <p:nvPicPr>
          <p:cNvPr id="4" name="Content Placeholder 3" descr="Pages from leoetal15-3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55238" r="-55238"/>
              <a:stretch>
                <a:fillRect/>
              </a:stretch>
            </p:blipFill>
          </mc:Choice>
          <mc:Fallback>
            <p:blipFill>
              <a:blip r:embed="rId3"/>
              <a:srcRect l="-55238" r="-55238"/>
              <a:stretch>
                <a:fillRect/>
              </a:stretch>
            </p:blipFill>
          </mc:Fallback>
        </mc:AlternateContent>
        <p:spPr>
          <a:xfrm>
            <a:off x="-685800" y="1600200"/>
            <a:ext cx="10219267" cy="5410200"/>
          </a:xfrm>
        </p:spPr>
      </p:pic>
      <p:sp>
        <p:nvSpPr>
          <p:cNvPr id="5" name="Rectangle 4"/>
          <p:cNvSpPr/>
          <p:nvPr/>
        </p:nvSpPr>
        <p:spPr bwMode="auto">
          <a:xfrm>
            <a:off x="6705600" y="1905000"/>
            <a:ext cx="381000" cy="3657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94" name="Rectangle 10"/>
          <p:cNvSpPr>
            <a:spLocks noChangeArrowheads="1"/>
          </p:cNvSpPr>
          <p:nvPr/>
        </p:nvSpPr>
        <p:spPr bwMode="auto">
          <a:xfrm>
            <a:off x="4800600" y="4267200"/>
            <a:ext cx="43434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/>
              <a:t> </a:t>
            </a:r>
            <a:endParaRPr lang="en-US" sz="3200">
              <a:latin typeface="Arial" pitchFamily="-104" charset="0"/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708150"/>
            <a:ext cx="4343400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11"/>
          <p:cNvSpPr txBox="1">
            <a:spLocks noChangeArrowheads="1"/>
          </p:cNvSpPr>
          <p:nvPr/>
        </p:nvSpPr>
        <p:spPr bwMode="auto">
          <a:xfrm>
            <a:off x="2667000" y="838200"/>
            <a:ext cx="4191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Arial" pitchFamily="-104" charset="0"/>
              </a:rPr>
              <a:t>Southern California</a:t>
            </a:r>
          </a:p>
        </p:txBody>
      </p:sp>
      <p:sp>
        <p:nvSpPr>
          <p:cNvPr id="21509" name="Rectangle 12"/>
          <p:cNvSpPr>
            <a:spLocks noChangeArrowheads="1"/>
          </p:cNvSpPr>
          <p:nvPr/>
        </p:nvSpPr>
        <p:spPr bwMode="auto">
          <a:xfrm>
            <a:off x="4953000" y="3810000"/>
            <a:ext cx="403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itchFamily="-104" charset="0"/>
              </a:rPr>
              <a:t>M7.8 ShakeOut   </a:t>
            </a:r>
            <a:r>
              <a:rPr lang="en-US">
                <a:solidFill>
                  <a:srgbClr val="3366FF"/>
                </a:solidFill>
                <a:latin typeface="Arial" pitchFamily="-104" charset="0"/>
              </a:rPr>
              <a:t>M7.7 TeraShake</a:t>
            </a:r>
          </a:p>
        </p:txBody>
      </p:sp>
      <p:pic>
        <p:nvPicPr>
          <p:cNvPr id="21510" name="Picture 12" descr="ForKi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4648200"/>
            <a:ext cx="4037013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511" name="Straight Arrow Connector 10"/>
          <p:cNvCxnSpPr>
            <a:cxnSpLocks noChangeShapeType="1"/>
          </p:cNvCxnSpPr>
          <p:nvPr/>
        </p:nvCxnSpPr>
        <p:spPr bwMode="auto">
          <a:xfrm rot="5400000">
            <a:off x="6287293" y="4761707"/>
            <a:ext cx="989013" cy="304800"/>
          </a:xfrm>
          <a:prstGeom prst="straightConnector1">
            <a:avLst/>
          </a:prstGeom>
          <a:noFill/>
          <a:ln w="19050">
            <a:solidFill>
              <a:srgbClr val="3366FF"/>
            </a:solidFill>
            <a:round/>
            <a:headEnd/>
            <a:tailEnd type="arrow" w="med" len="med"/>
          </a:ln>
        </p:spPr>
      </p:cxnSp>
      <p:cxnSp>
        <p:nvCxnSpPr>
          <p:cNvPr id="21512" name="Straight Arrow Connector 12"/>
          <p:cNvCxnSpPr>
            <a:cxnSpLocks noChangeShapeType="1"/>
          </p:cNvCxnSpPr>
          <p:nvPr/>
        </p:nvCxnSpPr>
        <p:spPr bwMode="auto">
          <a:xfrm>
            <a:off x="6934200" y="4419600"/>
            <a:ext cx="1066800" cy="762000"/>
          </a:xfrm>
          <a:prstGeom prst="straightConnector1">
            <a:avLst/>
          </a:prstGeom>
          <a:noFill/>
          <a:ln w="19050">
            <a:solidFill>
              <a:srgbClr val="3366FF"/>
            </a:solidFill>
            <a:round/>
            <a:headEnd/>
            <a:tailEnd type="arrow" w="med" len="med"/>
          </a:ln>
        </p:spPr>
      </p:cxnSp>
      <p:cxnSp>
        <p:nvCxnSpPr>
          <p:cNvPr id="21513" name="Straight Arrow Connector 15"/>
          <p:cNvCxnSpPr>
            <a:cxnSpLocks noChangeShapeType="1"/>
          </p:cNvCxnSpPr>
          <p:nvPr/>
        </p:nvCxnSpPr>
        <p:spPr bwMode="auto">
          <a:xfrm rot="5400000">
            <a:off x="5638800" y="4876800"/>
            <a:ext cx="1143000" cy="22860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1514" name="Straight Arrow Connector 18"/>
          <p:cNvCxnSpPr>
            <a:cxnSpLocks noChangeShapeType="1"/>
          </p:cNvCxnSpPr>
          <p:nvPr/>
        </p:nvCxnSpPr>
        <p:spPr bwMode="auto">
          <a:xfrm>
            <a:off x="6324600" y="4419600"/>
            <a:ext cx="1752600" cy="83820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21515" name="Picture 5" descr="iso25so_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1717675"/>
            <a:ext cx="3886200" cy="1944688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04" charset="-128"/>
              <a:cs typeface="ＭＳ Ｐゴシック" pitchFamily="-104" charset="-128"/>
            </a:endParaRPr>
          </a:p>
        </p:txBody>
      </p:sp>
      <p:pic>
        <p:nvPicPr>
          <p:cNvPr id="5" name="Terashakes2.1_surface_Vmag_800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371600"/>
            <a:ext cx="9144000" cy="5486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2286000" y="2921000"/>
            <a:ext cx="4572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http://visservices.sdsc.edu/projects/scec/terashake/1.3/movies/Terashake1.3-surf-cumu-vmag.mov</a:t>
            </a:r>
          </a:p>
        </p:txBody>
      </p:sp>
      <p:pic>
        <p:nvPicPr>
          <p:cNvPr id="2457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Freeform 13"/>
          <p:cNvSpPr>
            <a:spLocks noChangeArrowheads="1"/>
          </p:cNvSpPr>
          <p:nvPr/>
        </p:nvSpPr>
        <p:spPr bwMode="auto">
          <a:xfrm>
            <a:off x="3810000" y="2667000"/>
            <a:ext cx="2743200" cy="1143000"/>
          </a:xfrm>
          <a:custGeom>
            <a:avLst/>
            <a:gdLst>
              <a:gd name="T0" fmla="*/ 2079910 w 3048000"/>
              <a:gd name="T1" fmla="*/ 0 h 1156138"/>
              <a:gd name="T2" fmla="*/ 824793 w 3048000"/>
              <a:gd name="T3" fmla="*/ 287475 h 1156138"/>
              <a:gd name="T4" fmla="*/ 173326 w 3048000"/>
              <a:gd name="T5" fmla="*/ 1509239 h 1156138"/>
              <a:gd name="T6" fmla="*/ 0 w 3048000"/>
              <a:gd name="T7" fmla="*/ 1897330 h 1156138"/>
              <a:gd name="T8" fmla="*/ 0 60000 65536"/>
              <a:gd name="T9" fmla="*/ 0 60000 65536"/>
              <a:gd name="T10" fmla="*/ 0 60000 65536"/>
              <a:gd name="T11" fmla="*/ 0 60000 65536"/>
              <a:gd name="T12" fmla="*/ 0 w 3048000"/>
              <a:gd name="T13" fmla="*/ 0 h 1156138"/>
              <a:gd name="T14" fmla="*/ 3048000 w 3048000"/>
              <a:gd name="T15" fmla="*/ 1156138 h 11561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48000" h="1156138">
                <a:moveTo>
                  <a:pt x="3048000" y="0"/>
                </a:moveTo>
                <a:cubicBezTo>
                  <a:pt x="2361178" y="10948"/>
                  <a:pt x="1674357" y="21897"/>
                  <a:pt x="1208690" y="175173"/>
                </a:cubicBezTo>
                <a:cubicBezTo>
                  <a:pt x="743023" y="328449"/>
                  <a:pt x="455448" y="756161"/>
                  <a:pt x="254000" y="919655"/>
                </a:cubicBezTo>
                <a:cubicBezTo>
                  <a:pt x="52552" y="1083149"/>
                  <a:pt x="0" y="1156138"/>
                  <a:pt x="0" y="1156138"/>
                </a:cubicBezTo>
              </a:path>
            </a:pathLst>
          </a:custGeom>
          <a:noFill/>
          <a:ln w="4127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1" name="Freeform 7"/>
          <p:cNvSpPr>
            <a:spLocks noChangeArrowheads="1"/>
          </p:cNvSpPr>
          <p:nvPr/>
        </p:nvSpPr>
        <p:spPr bwMode="auto">
          <a:xfrm>
            <a:off x="2667000" y="2667000"/>
            <a:ext cx="3886200" cy="1447800"/>
          </a:xfrm>
          <a:custGeom>
            <a:avLst/>
            <a:gdLst>
              <a:gd name="T0" fmla="*/ 26646534 w 3048000"/>
              <a:gd name="T1" fmla="*/ 0 h 1156138"/>
              <a:gd name="T2" fmla="*/ 10566736 w 3048000"/>
              <a:gd name="T3" fmla="*/ 1755302 h 1156138"/>
              <a:gd name="T4" fmla="*/ 2220543 w 3048000"/>
              <a:gd name="T5" fmla="*/ 9215298 h 1156138"/>
              <a:gd name="T6" fmla="*/ 0 w 3048000"/>
              <a:gd name="T7" fmla="*/ 11584952 h 1156138"/>
              <a:gd name="T8" fmla="*/ 0 60000 65536"/>
              <a:gd name="T9" fmla="*/ 0 60000 65536"/>
              <a:gd name="T10" fmla="*/ 0 60000 65536"/>
              <a:gd name="T11" fmla="*/ 0 60000 65536"/>
              <a:gd name="T12" fmla="*/ 0 w 3048000"/>
              <a:gd name="T13" fmla="*/ 0 h 1156138"/>
              <a:gd name="T14" fmla="*/ 3048000 w 3048000"/>
              <a:gd name="T15" fmla="*/ 1156138 h 11561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48000" h="1156138">
                <a:moveTo>
                  <a:pt x="3048000" y="0"/>
                </a:moveTo>
                <a:cubicBezTo>
                  <a:pt x="2361178" y="10948"/>
                  <a:pt x="1674357" y="21897"/>
                  <a:pt x="1208690" y="175173"/>
                </a:cubicBezTo>
                <a:cubicBezTo>
                  <a:pt x="743023" y="328449"/>
                  <a:pt x="455448" y="756161"/>
                  <a:pt x="254000" y="919655"/>
                </a:cubicBezTo>
                <a:cubicBezTo>
                  <a:pt x="52552" y="1083149"/>
                  <a:pt x="0" y="1156138"/>
                  <a:pt x="0" y="1156138"/>
                </a:cubicBezTo>
              </a:path>
            </a:pathLst>
          </a:custGeom>
          <a:noFill/>
          <a:ln w="4127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971800"/>
            <a:ext cx="8763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1447800" y="2362200"/>
            <a:ext cx="6635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Arial" pitchFamily="-104" charset="0"/>
              </a:rPr>
              <a:t>NW-SE Rupture                                     SE-NW Rupture</a:t>
            </a:r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1981200" y="1219200"/>
            <a:ext cx="5354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tx1"/>
                </a:solidFill>
                <a:latin typeface="Arial" pitchFamily="-104" charset="0"/>
              </a:rPr>
              <a:t>Sensitivity to Epicentral Location </a:t>
            </a:r>
            <a:endParaRPr lang="en-US" sz="2800"/>
          </a:p>
        </p:txBody>
      </p:sp>
      <p:cxnSp>
        <p:nvCxnSpPr>
          <p:cNvPr id="25605" name="Straight Arrow Connector 5"/>
          <p:cNvCxnSpPr>
            <a:cxnSpLocks noChangeShapeType="1"/>
          </p:cNvCxnSpPr>
          <p:nvPr/>
        </p:nvCxnSpPr>
        <p:spPr bwMode="auto">
          <a:xfrm rot="10800000">
            <a:off x="6934200" y="4191000"/>
            <a:ext cx="1066800" cy="1588"/>
          </a:xfrm>
          <a:prstGeom prst="straightConnector1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25606" name="Straight Arrow Connector 7"/>
          <p:cNvCxnSpPr>
            <a:cxnSpLocks noChangeShapeType="1"/>
          </p:cNvCxnSpPr>
          <p:nvPr/>
        </p:nvCxnSpPr>
        <p:spPr bwMode="auto">
          <a:xfrm>
            <a:off x="2286000" y="4267200"/>
            <a:ext cx="1143000" cy="1588"/>
          </a:xfrm>
          <a:prstGeom prst="straightConnector1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>
            <p:ph type="title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Wasatch Front, Utah</a:t>
            </a:r>
          </a:p>
        </p:txBody>
      </p:sp>
      <p:pic>
        <p:nvPicPr>
          <p:cNvPr id="28675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371600"/>
            <a:ext cx="4525963" cy="5654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8676" name="Rectangle 3"/>
          <p:cNvSpPr>
            <a:spLocks/>
          </p:cNvSpPr>
          <p:nvPr/>
        </p:nvSpPr>
        <p:spPr bwMode="auto">
          <a:xfrm>
            <a:off x="7543800" y="6248400"/>
            <a:ext cx="1143000" cy="250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pitchFamily="-104" charset="0"/>
                <a:ea typeface="Gill Sans" pitchFamily="-104" charset="0"/>
                <a:cs typeface="Gill Sans" pitchFamily="-104" charset="0"/>
              </a:rPr>
              <a:t>Fault Model</a:t>
            </a:r>
          </a:p>
        </p:txBody>
      </p:sp>
      <p:sp>
        <p:nvSpPr>
          <p:cNvPr id="28677" name="Line 9"/>
          <p:cNvSpPr>
            <a:spLocks noChangeShapeType="1"/>
          </p:cNvSpPr>
          <p:nvPr/>
        </p:nvSpPr>
        <p:spPr bwMode="auto">
          <a:xfrm>
            <a:off x="2776538" y="3830638"/>
            <a:ext cx="1587" cy="687387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678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75050"/>
            <a:ext cx="2655888" cy="3282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676400"/>
            <a:ext cx="3540125" cy="1687513"/>
          </a:xfrm>
          <a:prstGeom prst="rect">
            <a:avLst/>
          </a:prstGeom>
          <a:noFill/>
          <a:ln w="12700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127000" dist="203200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28680" name="Rectangle 3"/>
          <p:cNvSpPr>
            <a:spLocks/>
          </p:cNvSpPr>
          <p:nvPr/>
        </p:nvSpPr>
        <p:spPr bwMode="auto">
          <a:xfrm>
            <a:off x="7391400" y="3962400"/>
            <a:ext cx="1447800" cy="250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700">
                <a:solidFill>
                  <a:srgbClr val="000000"/>
                </a:solidFill>
                <a:latin typeface="Arial" pitchFamily="-104" charset="0"/>
                <a:ea typeface="Gill Sans" pitchFamily="-104" charset="0"/>
                <a:cs typeface="Gill Sans" pitchFamily="-104" charset="0"/>
              </a:rPr>
              <a:t>Wasatch Front Community Velocity Model</a:t>
            </a:r>
          </a:p>
        </p:txBody>
      </p:sp>
      <p:cxnSp>
        <p:nvCxnSpPr>
          <p:cNvPr id="28681" name="Straight Arrow Connector 15"/>
          <p:cNvCxnSpPr>
            <a:cxnSpLocks noChangeShapeType="1"/>
          </p:cNvCxnSpPr>
          <p:nvPr/>
        </p:nvCxnSpPr>
        <p:spPr bwMode="auto">
          <a:xfrm rot="16200000" flipV="1">
            <a:off x="7353300" y="3238500"/>
            <a:ext cx="5334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8682" name="Straight Arrow Connector 16"/>
          <p:cNvCxnSpPr>
            <a:cxnSpLocks noChangeShapeType="1"/>
          </p:cNvCxnSpPr>
          <p:nvPr/>
        </p:nvCxnSpPr>
        <p:spPr bwMode="auto">
          <a:xfrm rot="10800000">
            <a:off x="6934200" y="6248400"/>
            <a:ext cx="5334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M7.0 Wasatch Fault Event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09043" y="4780088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brp.041b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600" y="1676400"/>
            <a:ext cx="7924800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ges from brp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20833" r="-20833"/>
              <a:stretch>
                <a:fillRect/>
              </a:stretch>
            </p:blipFill>
          </mc:Choice>
          <mc:Fallback>
            <p:blipFill>
              <a:blip r:embed="rId3"/>
              <a:srcRect l="-20833" r="-20833"/>
              <a:stretch>
                <a:fillRect/>
              </a:stretch>
            </p:blipFill>
          </mc:Fallback>
        </mc:AlternateContent>
        <p:spPr>
          <a:xfrm>
            <a:off x="-1600200" y="609600"/>
            <a:ext cx="12522200" cy="6629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HD:AAA Documents Folder:SCEC:Presentations:SCEC.new.banner.ppt</Template>
  <TotalTime>12522</TotalTime>
  <Words>309</Words>
  <Application>Microsoft Macintosh PowerPoint</Application>
  <PresentationFormat>On-screen Show (4:3)</PresentationFormat>
  <Paragraphs>75</Paragraphs>
  <Slides>20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Times</vt:lpstr>
      <vt:lpstr>ＭＳ Ｐゴシック</vt:lpstr>
      <vt:lpstr>Arial</vt:lpstr>
      <vt:lpstr>Gill Sans</vt:lpstr>
      <vt:lpstr>ヒラギノ角ゴ Pro W3</vt:lpstr>
      <vt:lpstr>Helvetica</vt:lpstr>
      <vt:lpstr>Symbol</vt:lpstr>
      <vt:lpstr>Wingdings</vt:lpstr>
      <vt:lpstr>Bradley Hand ITC</vt:lpstr>
      <vt:lpstr>Blank Presentation</vt:lpstr>
      <vt:lpstr>Factors Controlling Long-Period Deterministic Ground Motion Synthetics  </vt:lpstr>
      <vt:lpstr>Slide 2</vt:lpstr>
      <vt:lpstr>Slide 3</vt:lpstr>
      <vt:lpstr>Slide 4</vt:lpstr>
      <vt:lpstr>Slide 5</vt:lpstr>
      <vt:lpstr>Slide 6</vt:lpstr>
      <vt:lpstr>Wasatch Front, Utah</vt:lpstr>
      <vt:lpstr>M7.0 Wasatch Fault Event</vt:lpstr>
      <vt:lpstr>Slide 9</vt:lpstr>
      <vt:lpstr>Slide 10</vt:lpstr>
      <vt:lpstr>      3D Crustal Model</vt:lpstr>
      <vt:lpstr>Slide 12</vt:lpstr>
      <vt:lpstr>Sumatra-Andeman                      Pacific Northwest</vt:lpstr>
      <vt:lpstr>Slide 14</vt:lpstr>
      <vt:lpstr> </vt:lpstr>
      <vt:lpstr>N-S Versus S-N Rupture</vt:lpstr>
      <vt:lpstr>Central US</vt:lpstr>
      <vt:lpstr>Slide 18</vt:lpstr>
      <vt:lpstr>Slide 19</vt:lpstr>
      <vt:lpstr>PGVs for M7.6 Central Segment</vt:lpstr>
    </vt:vector>
  </TitlesOfParts>
  <Manager/>
  <Company>ʁ耀_Ψ㼬뿿킀׫倜_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the SCEC Community Modeling Environment: Cyberinfrastructure for Earthquake Science</dc:title>
  <dc:subject/>
  <dc:creator>Thomas Jordan</dc:creator>
  <cp:keywords/>
  <dc:description/>
  <cp:lastModifiedBy>Kim Olsen</cp:lastModifiedBy>
  <cp:revision>193</cp:revision>
  <cp:lastPrinted>2008-11-03T21:40:38Z</cp:lastPrinted>
  <dcterms:created xsi:type="dcterms:W3CDTF">2015-08-20T15:27:12Z</dcterms:created>
  <dcterms:modified xsi:type="dcterms:W3CDTF">2015-08-20T18:14:04Z</dcterms:modified>
  <cp:category/>
</cp:coreProperties>
</file>